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4" d="100"/>
          <a:sy n="84" d="100"/>
        </p:scale>
        <p:origin x="-1758" y="-7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030B1D-5F79-461E-B699-8617871E3822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6C4402-BD11-4C50-A713-EC07AF9A68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516854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4DAE18-F711-4B2B-A176-A53C19373294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350F5-CF32-41A1-87CC-6EB425582D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367484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12222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D7B64-BE70-46C1-93FD-11C17DBF88A9}" type="datetimeFigureOut">
              <a:rPr lang="ko-KR" altLang="en-US" smtClean="0"/>
              <a:pPr/>
              <a:t>2015-04-09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E1899-8D33-49E7-B918-BC930A7139D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9.pn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" Type="http://schemas.openxmlformats.org/officeDocument/2006/relationships/hyperlink" Target="http://www.re.or.kr/" TargetMode="External"/><Relationship Id="rId16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11" Type="http://schemas.openxmlformats.org/officeDocument/2006/relationships/image" Target="../media/image15.jpeg"/><Relationship Id="rId5" Type="http://schemas.openxmlformats.org/officeDocument/2006/relationships/image" Target="../media/image3.pn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4" Type="http://schemas.openxmlformats.org/officeDocument/2006/relationships/image" Target="../media/image2.pn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e.or.kr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3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260648" y="272480"/>
            <a:ext cx="6336704" cy="9361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692696" y="2056848"/>
            <a:ext cx="2232248" cy="2880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507341" y="1730529"/>
            <a:ext cx="5904656" cy="7607865"/>
          </a:xfrm>
          <a:prstGeom prst="roundRect">
            <a:avLst>
              <a:gd name="adj" fmla="val 6243"/>
            </a:avLst>
          </a:prstGeom>
          <a:ln>
            <a:solidFill>
              <a:srgbClr val="92D050"/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92696" y="2090325"/>
            <a:ext cx="554461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단순 소각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매립되는 폐자원과 중고물품의 재활용을 활성화하기 위해 </a:t>
            </a:r>
            <a:endParaRPr lang="en-US" altLang="ko-KR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폐자원 공급자</a:t>
            </a:r>
            <a:r>
              <a:rPr lang="en-US" altLang="ko-KR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수요자 간 최적의 </a:t>
            </a:r>
            <a:r>
              <a:rPr lang="ko-KR" altLang="en-US" sz="1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맞춤식</a:t>
            </a:r>
            <a:r>
              <a:rPr lang="ko-KR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 온라인 거래장터 제공</a:t>
            </a:r>
            <a:endParaRPr lang="ko-KR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6243" y="4615748"/>
            <a:ext cx="5688632" cy="1688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원하는 조건의 폐자원 </a:t>
            </a:r>
            <a:r>
              <a:rPr lang="ko-KR" altLang="en-U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배출자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 또는 </a:t>
            </a:r>
            <a:r>
              <a:rPr lang="ko-KR" altLang="en-U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처리자를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 찾을 수 있습니다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  </a:t>
            </a:r>
            <a:endParaRPr lang="en-US" altLang="ko-KR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▷ 온라인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매칭검색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오프라인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유통지원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을 통해 재활용 전환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처리비용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절감</a:t>
            </a: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입찰 수수료 없이 폐자원 및 폐기물 처리용역의 공개입찰이 가능합니다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1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▷ ｀</a:t>
            </a:r>
            <a:r>
              <a:rPr lang="en-US" altLang="ko-KR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14</a:t>
            </a:r>
            <a:r>
              <a:rPr lang="ko-KR" altLang="en-US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시범운영</a:t>
            </a:r>
            <a:r>
              <a:rPr lang="en-US" altLang="ko-KR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):</a:t>
            </a:r>
            <a:r>
              <a:rPr lang="ko-KR" altLang="en-US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 영농</a:t>
            </a:r>
            <a:r>
              <a:rPr lang="en-US" altLang="ko-KR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압수 자원화 물품  등</a:t>
            </a:r>
            <a:r>
              <a:rPr lang="en-US" altLang="ko-KR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｀</a:t>
            </a:r>
            <a:r>
              <a:rPr lang="en-US" altLang="ko-KR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15</a:t>
            </a:r>
            <a:r>
              <a:rPr lang="ko-KR" altLang="en-US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1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 폐자원 및 재활용제품으로 확대</a:t>
            </a:r>
            <a:endParaRPr lang="en-US" altLang="ko-KR" sz="900" spc="-100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순환자원거래소 온라인거래로 세금계산서 발급이 가능합니다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거래소를 이용하면 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EPR 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재활용사업자의 실적 증빙이 대체됩니다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rPr>
              <a:t>.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284984" y="1106568"/>
            <a:ext cx="50405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20688" y="410295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rgbClr val="009900"/>
                </a:solidFill>
                <a:latin typeface="한컴 솔잎 B" pitchFamily="18" charset="-127"/>
                <a:ea typeface="한컴 솔잎 B" pitchFamily="18" charset="-127"/>
              </a:rPr>
              <a:t>2015 </a:t>
            </a:r>
            <a:r>
              <a:rPr lang="ko-KR" altLang="en-US" sz="2400" dirty="0" smtClean="0">
                <a:solidFill>
                  <a:srgbClr val="009900"/>
                </a:solidFill>
                <a:latin typeface="한컴 솔잎 B" pitchFamily="18" charset="-127"/>
                <a:ea typeface="한컴 솔잎 B" pitchFamily="18" charset="-127"/>
              </a:rPr>
              <a:t>순환자원거래소</a:t>
            </a:r>
            <a:endParaRPr lang="en-US" altLang="ko-KR" sz="2400" dirty="0" smtClean="0">
              <a:latin typeface="한컴 솔잎 B" pitchFamily="18" charset="-127"/>
              <a:ea typeface="한컴 솔잎 B" pitchFamily="18" charset="-127"/>
            </a:endParaRPr>
          </a:p>
          <a:p>
            <a:r>
              <a:rPr lang="ko-KR" altLang="en-US" sz="2400" dirty="0" smtClean="0">
                <a:latin typeface="한컴 솔잎 B" pitchFamily="18" charset="-127"/>
                <a:ea typeface="한컴 솔잎 B" pitchFamily="18" charset="-127"/>
              </a:rPr>
              <a:t>폐자원 거래 서비스를</a:t>
            </a:r>
            <a:endParaRPr lang="en-US" altLang="ko-KR" sz="2400" dirty="0" smtClean="0">
              <a:latin typeface="한컴 솔잎 B" pitchFamily="18" charset="-127"/>
              <a:ea typeface="한컴 솔잎 B" pitchFamily="18" charset="-127"/>
            </a:endParaRPr>
          </a:p>
          <a:p>
            <a:r>
              <a:rPr lang="ko-KR" altLang="en-US" sz="2400" dirty="0" smtClean="0">
                <a:latin typeface="한컴 솔잎 B" pitchFamily="18" charset="-127"/>
                <a:ea typeface="한컴 솔잎 B" pitchFamily="18" charset="-127"/>
              </a:rPr>
              <a:t>소개합니다</a:t>
            </a:r>
            <a:r>
              <a:rPr lang="en-US" altLang="ko-KR" sz="2400" dirty="0" smtClean="0">
                <a:latin typeface="한컴 솔잎 B" pitchFamily="18" charset="-127"/>
                <a:ea typeface="한컴 솔잎 B" pitchFamily="18" charset="-127"/>
              </a:rPr>
              <a:t>.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9359" y="9377321"/>
            <a:ext cx="967493" cy="191854"/>
          </a:xfrm>
          <a:prstGeom prst="rect">
            <a:avLst/>
          </a:prstGeom>
        </p:spPr>
      </p:pic>
      <p:pic>
        <p:nvPicPr>
          <p:cNvPr id="20" name="Picture 8" descr="10"/>
          <p:cNvPicPr>
            <a:picLocks noChangeAspect="1" noChangeArrowheads="1"/>
          </p:cNvPicPr>
          <p:nvPr/>
        </p:nvPicPr>
        <p:blipFill>
          <a:blip r:embed="rId4" cstate="print"/>
          <a:srcRect l="3658" t="369" r="79190" b="95882"/>
          <a:stretch>
            <a:fillRect/>
          </a:stretch>
        </p:blipFill>
        <p:spPr bwMode="auto">
          <a:xfrm>
            <a:off x="2981698" y="9338394"/>
            <a:ext cx="1155625" cy="324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91769" y="9377320"/>
            <a:ext cx="1190453" cy="25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user\Desktop\어린이_거래소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93096" y="701943"/>
            <a:ext cx="1567584" cy="1028588"/>
          </a:xfrm>
          <a:prstGeom prst="rect">
            <a:avLst/>
          </a:prstGeom>
          <a:noFill/>
        </p:spPr>
      </p:pic>
      <p:sp>
        <p:nvSpPr>
          <p:cNvPr id="92" name="모서리가 둥근 직사각형 91"/>
          <p:cNvSpPr/>
          <p:nvPr/>
        </p:nvSpPr>
        <p:spPr>
          <a:xfrm>
            <a:off x="602432" y="3151776"/>
            <a:ext cx="1674440" cy="63470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모서리가 둥근 직사각형 94"/>
          <p:cNvSpPr/>
          <p:nvPr/>
        </p:nvSpPr>
        <p:spPr>
          <a:xfrm>
            <a:off x="2420888" y="3151775"/>
            <a:ext cx="2016224" cy="630907"/>
          </a:xfrm>
          <a:prstGeom prst="round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모서리가 둥근 직사각형 97"/>
          <p:cNvSpPr/>
          <p:nvPr/>
        </p:nvSpPr>
        <p:spPr>
          <a:xfrm>
            <a:off x="4581128" y="3151775"/>
            <a:ext cx="1737321" cy="630907"/>
          </a:xfrm>
          <a:prstGeom prst="round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0" name="TextBox 99"/>
          <p:cNvSpPr txBox="1"/>
          <p:nvPr/>
        </p:nvSpPr>
        <p:spPr>
          <a:xfrm>
            <a:off x="548680" y="3151135"/>
            <a:ext cx="1800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ko-KR" altLang="en-US" sz="1000" b="1" smtClean="0">
                <a:latin typeface="+mj-ea"/>
                <a:ea typeface="+mj-ea"/>
              </a:rPr>
              <a:t>쉽게 버려지거나</a:t>
            </a:r>
            <a:endParaRPr lang="en-US" altLang="ko-KR" sz="1000" b="1" smtClean="0">
              <a:latin typeface="+mj-ea"/>
              <a:ea typeface="+mj-ea"/>
            </a:endParaRPr>
          </a:p>
          <a:p>
            <a:pPr algn="ctr">
              <a:lnSpc>
                <a:spcPts val="1400"/>
              </a:lnSpc>
            </a:pPr>
            <a:r>
              <a:rPr lang="ko-KR" altLang="en-US" sz="1000" b="1" smtClean="0">
                <a:latin typeface="+mj-ea"/>
                <a:ea typeface="+mj-ea"/>
              </a:rPr>
              <a:t>재활용될 수 있는 폐기물 및</a:t>
            </a:r>
            <a:endParaRPr lang="en-US" altLang="ko-KR" sz="1000" b="1" smtClean="0">
              <a:latin typeface="+mj-ea"/>
              <a:ea typeface="+mj-ea"/>
            </a:endParaRPr>
          </a:p>
          <a:p>
            <a:pPr algn="ctr">
              <a:lnSpc>
                <a:spcPts val="1400"/>
              </a:lnSpc>
            </a:pPr>
            <a:r>
              <a:rPr lang="ko-KR" altLang="en-US" sz="1000" b="1" smtClean="0">
                <a:latin typeface="+mj-ea"/>
                <a:ea typeface="+mj-ea"/>
              </a:rPr>
              <a:t>중고물품 등의 정보를 등록</a:t>
            </a:r>
            <a:endParaRPr lang="ko-KR" altLang="en-US" sz="1000" b="1">
              <a:latin typeface="+mj-ea"/>
              <a:ea typeface="+mj-ea"/>
            </a:endParaRPr>
          </a:p>
        </p:txBody>
      </p:sp>
      <p:pic>
        <p:nvPicPr>
          <p:cNvPr id="101" name="Picture 2"/>
          <p:cNvPicPr>
            <a:picLocks noChangeAspect="1" noChangeArrowheads="1"/>
          </p:cNvPicPr>
          <p:nvPr/>
        </p:nvPicPr>
        <p:blipFill>
          <a:blip r:embed="rId7" cstate="print"/>
          <a:srcRect b="18586"/>
          <a:stretch>
            <a:fillRect/>
          </a:stretch>
        </p:blipFill>
        <p:spPr bwMode="auto">
          <a:xfrm>
            <a:off x="917950" y="2782822"/>
            <a:ext cx="422818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0928" y="2734989"/>
            <a:ext cx="360040" cy="367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81128" y="2782822"/>
            <a:ext cx="329179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" name="TextBox 103"/>
          <p:cNvSpPr txBox="1"/>
          <p:nvPr/>
        </p:nvSpPr>
        <p:spPr>
          <a:xfrm>
            <a:off x="2420888" y="3239494"/>
            <a:ext cx="2088232" cy="434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ko-KR" altLang="en-US" sz="1000" b="1" smtClean="0">
                <a:latin typeface="+mj-ea"/>
                <a:ea typeface="+mj-ea"/>
              </a:rPr>
              <a:t>공급자와 수요자를 연결시켜주는 </a:t>
            </a:r>
            <a:endParaRPr lang="en-US" altLang="ko-KR" sz="1000" b="1" smtClean="0">
              <a:latin typeface="+mj-ea"/>
              <a:ea typeface="+mj-ea"/>
            </a:endParaRPr>
          </a:p>
          <a:p>
            <a:pPr>
              <a:lnSpc>
                <a:spcPts val="1400"/>
              </a:lnSpc>
            </a:pPr>
            <a:r>
              <a:rPr lang="ko-KR" altLang="en-US" sz="1000" b="1" smtClean="0">
                <a:latin typeface="+mj-ea"/>
                <a:ea typeface="+mj-ea"/>
              </a:rPr>
              <a:t>공신력 있는 거래자원체계 제공</a:t>
            </a:r>
            <a:endParaRPr lang="ko-KR" altLang="en-US" sz="1000" b="1">
              <a:latin typeface="+mj-ea"/>
              <a:ea typeface="+mj-ea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4581128" y="3162617"/>
            <a:ext cx="172819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ko-KR" altLang="en-US" sz="1000" b="1" smtClean="0">
                <a:latin typeface="+mj-ea"/>
                <a:ea typeface="+mj-ea"/>
              </a:rPr>
              <a:t>구매 품목에 대한 가격 및</a:t>
            </a:r>
            <a:endParaRPr lang="en-US" altLang="ko-KR" sz="1000" b="1" smtClean="0">
              <a:latin typeface="+mj-ea"/>
              <a:ea typeface="+mj-ea"/>
            </a:endParaRPr>
          </a:p>
          <a:p>
            <a:pPr algn="ctr">
              <a:lnSpc>
                <a:spcPts val="1400"/>
              </a:lnSpc>
            </a:pPr>
            <a:r>
              <a:rPr lang="ko-KR" altLang="en-US" sz="1000" b="1" smtClean="0">
                <a:latin typeface="+mj-ea"/>
                <a:ea typeface="+mj-ea"/>
              </a:rPr>
              <a:t>지역 등의 조건검색을 통해</a:t>
            </a:r>
            <a:endParaRPr lang="en-US" altLang="ko-KR" sz="1000" b="1" smtClean="0">
              <a:latin typeface="+mj-ea"/>
              <a:ea typeface="+mj-ea"/>
            </a:endParaRPr>
          </a:p>
          <a:p>
            <a:pPr algn="ctr">
              <a:lnSpc>
                <a:spcPts val="1400"/>
              </a:lnSpc>
            </a:pPr>
            <a:r>
              <a:rPr lang="ko-KR" altLang="en-US" sz="1000" b="1" smtClean="0">
                <a:latin typeface="+mj-ea"/>
                <a:ea typeface="+mj-ea"/>
              </a:rPr>
              <a:t>최적의 물품을 구매</a:t>
            </a:r>
            <a:endParaRPr lang="ko-KR" altLang="en-US" sz="1000" b="1">
              <a:latin typeface="+mj-ea"/>
              <a:ea typeface="+mj-ea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980728" y="2854830"/>
            <a:ext cx="108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판매자</a:t>
            </a:r>
            <a:endParaRPr lang="ko-KR" altLang="en-US" sz="110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708920" y="2854830"/>
            <a:ext cx="18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순환자원거래소</a:t>
            </a:r>
            <a:endParaRPr lang="ko-KR" altLang="en-US" sz="1100" dirty="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725144" y="2854830"/>
            <a:ext cx="16561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구매자</a:t>
            </a:r>
            <a:r>
              <a:rPr lang="en-US" altLang="ko-KR" sz="900" spc="-15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900" spc="-15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90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재활용업자</a:t>
            </a:r>
            <a:r>
              <a:rPr lang="ko-KR" altLang="en-US" sz="900" spc="-15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r>
              <a:rPr lang="en-US" altLang="ko-KR" sz="900" spc="-150" smtClean="0">
                <a:solidFill>
                  <a:schemeClr val="tx1">
                    <a:lumMod val="50000"/>
                    <a:lumOff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900" spc="-150">
              <a:solidFill>
                <a:schemeClr val="tx1">
                  <a:lumMod val="50000"/>
                  <a:lumOff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37" name="그룹 136"/>
          <p:cNvGrpSpPr/>
          <p:nvPr/>
        </p:nvGrpSpPr>
        <p:grpSpPr>
          <a:xfrm>
            <a:off x="631691" y="4293675"/>
            <a:ext cx="3444932" cy="367792"/>
            <a:chOff x="5159516" y="3021889"/>
            <a:chExt cx="3444932" cy="367792"/>
          </a:xfrm>
        </p:grpSpPr>
        <p:sp>
          <p:nvSpPr>
            <p:cNvPr id="138" name="자유형 137"/>
            <p:cNvSpPr/>
            <p:nvPr/>
          </p:nvSpPr>
          <p:spPr>
            <a:xfrm>
              <a:off x="5159516" y="3343962"/>
              <a:ext cx="3120898" cy="45719"/>
            </a:xfrm>
            <a:custGeom>
              <a:avLst/>
              <a:gdLst>
                <a:gd name="connsiteX0" fmla="*/ 0 w 1688841"/>
                <a:gd name="connsiteY0" fmla="*/ 307910 h 307910"/>
                <a:gd name="connsiteX1" fmla="*/ 1306285 w 1688841"/>
                <a:gd name="connsiteY1" fmla="*/ 307910 h 307910"/>
                <a:gd name="connsiteX2" fmla="*/ 1614195 w 1688841"/>
                <a:gd name="connsiteY2" fmla="*/ 0 h 307910"/>
                <a:gd name="connsiteX3" fmla="*/ 1688841 w 1688841"/>
                <a:gd name="connsiteY3" fmla="*/ 0 h 307910"/>
                <a:gd name="connsiteX0" fmla="*/ 0 w 1614195"/>
                <a:gd name="connsiteY0" fmla="*/ 307910 h 307910"/>
                <a:gd name="connsiteX1" fmla="*/ 1306285 w 1614195"/>
                <a:gd name="connsiteY1" fmla="*/ 307910 h 307910"/>
                <a:gd name="connsiteX2" fmla="*/ 1614195 w 1614195"/>
                <a:gd name="connsiteY2" fmla="*/ 0 h 307910"/>
                <a:gd name="connsiteX0" fmla="*/ 0 w 1306285"/>
                <a:gd name="connsiteY0" fmla="*/ 0 h 0"/>
                <a:gd name="connsiteX1" fmla="*/ 1306285 w 130628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06285">
                  <a:moveTo>
                    <a:pt x="0" y="0"/>
                  </a:moveTo>
                  <a:lnTo>
                    <a:pt x="1306285" y="0"/>
                  </a:lnTo>
                </a:path>
              </a:pathLst>
            </a:custGeom>
            <a:ln>
              <a:headEnd type="none" w="med" len="med"/>
              <a:tailEnd type="oval" w="med" len="med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9" name="타원 138"/>
            <p:cNvSpPr/>
            <p:nvPr/>
          </p:nvSpPr>
          <p:spPr>
            <a:xfrm>
              <a:off x="5180662" y="3109078"/>
              <a:ext cx="144016" cy="144016"/>
            </a:xfrm>
            <a:prstGeom prst="ellipse">
              <a:avLst/>
            </a:prstGeom>
            <a:gradFill>
              <a:gsLst>
                <a:gs pos="100000">
                  <a:srgbClr val="237905"/>
                </a:gs>
                <a:gs pos="0">
                  <a:srgbClr val="9DCA29"/>
                </a:gs>
              </a:gsLst>
              <a:lin ang="2700000" scaled="1"/>
            </a:gradFill>
            <a:ln w="920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/>
              <a:endParaRPr lang="ko-KR" altLang="en-US" kern="0">
                <a:solidFill>
                  <a:sysClr val="window" lastClr="FFFFFF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40" name="Rectangle 6"/>
            <p:cNvSpPr txBox="1">
              <a:spLocks noChangeArrowheads="1"/>
            </p:cNvSpPr>
            <p:nvPr/>
          </p:nvSpPr>
          <p:spPr bwMode="auto">
            <a:xfrm>
              <a:off x="5310217" y="3021889"/>
              <a:ext cx="3294231" cy="331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l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lang="en-US" altLang="ko-KR" sz="35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defRPr>
              </a:lvl1pPr>
              <a:lvl2pPr algn="ctr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algn="ctr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algn="ctr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algn="ctr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400" b="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itchFamily="18" charset="-127"/>
                  <a:ea typeface="HY견고딕" pitchFamily="18" charset="-127"/>
                  <a:cs typeface="Arial" charset="0"/>
                </a:rPr>
                <a:t>순환자원거래소를 이용하면</a:t>
              </a:r>
              <a:r>
                <a:rPr lang="en-US" altLang="ko-KR" sz="1400" b="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itchFamily="18" charset="-127"/>
                  <a:ea typeface="HY견고딕" pitchFamily="18" charset="-127"/>
                  <a:cs typeface="Arial" charset="0"/>
                </a:rPr>
                <a:t>?</a:t>
              </a:r>
              <a:endParaRPr lang="ko-KR" altLang="en-US" sz="1400" b="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Arial" charset="0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507341" y="3782683"/>
            <a:ext cx="5904656" cy="419550"/>
            <a:chOff x="507341" y="3782682"/>
            <a:chExt cx="5904656" cy="548793"/>
          </a:xfrm>
        </p:grpSpPr>
        <p:cxnSp>
          <p:nvCxnSpPr>
            <p:cNvPr id="106" name="직선 연결선 105"/>
            <p:cNvCxnSpPr/>
            <p:nvPr/>
          </p:nvCxnSpPr>
          <p:spPr>
            <a:xfrm>
              <a:off x="1124744" y="3782682"/>
              <a:ext cx="0" cy="419550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직선 연결선 106"/>
            <p:cNvCxnSpPr/>
            <p:nvPr/>
          </p:nvCxnSpPr>
          <p:spPr>
            <a:xfrm>
              <a:off x="5805264" y="3782682"/>
              <a:ext cx="0" cy="419550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직선 연결선 107"/>
            <p:cNvCxnSpPr/>
            <p:nvPr/>
          </p:nvCxnSpPr>
          <p:spPr>
            <a:xfrm>
              <a:off x="1124744" y="4202232"/>
              <a:ext cx="2016224" cy="0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직선 화살표 연결선 108"/>
            <p:cNvCxnSpPr/>
            <p:nvPr/>
          </p:nvCxnSpPr>
          <p:spPr>
            <a:xfrm flipV="1">
              <a:off x="3140968" y="3782683"/>
              <a:ext cx="0" cy="419549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직선 화살표 연결선 109"/>
            <p:cNvCxnSpPr/>
            <p:nvPr/>
          </p:nvCxnSpPr>
          <p:spPr>
            <a:xfrm flipV="1">
              <a:off x="3789040" y="3782683"/>
              <a:ext cx="0" cy="419549"/>
            </a:xfrm>
            <a:prstGeom prst="straightConnector1">
              <a:avLst/>
            </a:prstGeom>
            <a:ln w="38100"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직선 연결선 110"/>
            <p:cNvCxnSpPr/>
            <p:nvPr/>
          </p:nvCxnSpPr>
          <p:spPr>
            <a:xfrm>
              <a:off x="3789040" y="4202232"/>
              <a:ext cx="2016224" cy="0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Box 111"/>
            <p:cNvSpPr txBox="1"/>
            <p:nvPr/>
          </p:nvSpPr>
          <p:spPr>
            <a:xfrm>
              <a:off x="1347766" y="3870104"/>
              <a:ext cx="158417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latin typeface="+mn-ea"/>
                </a:rPr>
                <a:t>물품정보 입력</a:t>
              </a:r>
              <a:endParaRPr lang="ko-KR" altLang="en-US" sz="1100" b="1" dirty="0">
                <a:latin typeface="+mn-ea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4014192" y="3861652"/>
              <a:ext cx="16561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 smtClean="0">
                  <a:latin typeface="+mn-ea"/>
                </a:rPr>
                <a:t>조회 및 상품 구매</a:t>
              </a:r>
              <a:endParaRPr lang="ko-KR" altLang="en-US" sz="1100" b="1" dirty="0">
                <a:latin typeface="+mn-ea"/>
              </a:endParaRPr>
            </a:p>
          </p:txBody>
        </p:sp>
        <p:cxnSp>
          <p:nvCxnSpPr>
            <p:cNvPr id="145" name="직선 연결선 144"/>
            <p:cNvCxnSpPr/>
            <p:nvPr/>
          </p:nvCxnSpPr>
          <p:spPr>
            <a:xfrm>
              <a:off x="507341" y="4331475"/>
              <a:ext cx="5904656" cy="0"/>
            </a:xfrm>
            <a:prstGeom prst="line">
              <a:avLst/>
            </a:prstGeom>
            <a:ln w="19050">
              <a:solidFill>
                <a:srgbClr val="92D05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2" name="그룹 161"/>
          <p:cNvGrpSpPr/>
          <p:nvPr/>
        </p:nvGrpSpPr>
        <p:grpSpPr>
          <a:xfrm>
            <a:off x="692696" y="1833072"/>
            <a:ext cx="2304256" cy="432048"/>
            <a:chOff x="5159516" y="3021889"/>
            <a:chExt cx="2304256" cy="432048"/>
          </a:xfrm>
        </p:grpSpPr>
        <p:sp>
          <p:nvSpPr>
            <p:cNvPr id="163" name="자유형 162"/>
            <p:cNvSpPr/>
            <p:nvPr/>
          </p:nvSpPr>
          <p:spPr>
            <a:xfrm>
              <a:off x="5159516" y="3343962"/>
              <a:ext cx="1944216" cy="109975"/>
            </a:xfrm>
            <a:custGeom>
              <a:avLst/>
              <a:gdLst>
                <a:gd name="connsiteX0" fmla="*/ 0 w 1688841"/>
                <a:gd name="connsiteY0" fmla="*/ 307910 h 307910"/>
                <a:gd name="connsiteX1" fmla="*/ 1306285 w 1688841"/>
                <a:gd name="connsiteY1" fmla="*/ 307910 h 307910"/>
                <a:gd name="connsiteX2" fmla="*/ 1614195 w 1688841"/>
                <a:gd name="connsiteY2" fmla="*/ 0 h 307910"/>
                <a:gd name="connsiteX3" fmla="*/ 1688841 w 1688841"/>
                <a:gd name="connsiteY3" fmla="*/ 0 h 307910"/>
                <a:gd name="connsiteX0" fmla="*/ 0 w 1614195"/>
                <a:gd name="connsiteY0" fmla="*/ 307910 h 307910"/>
                <a:gd name="connsiteX1" fmla="*/ 1306285 w 1614195"/>
                <a:gd name="connsiteY1" fmla="*/ 307910 h 307910"/>
                <a:gd name="connsiteX2" fmla="*/ 1614195 w 1614195"/>
                <a:gd name="connsiteY2" fmla="*/ 0 h 307910"/>
                <a:gd name="connsiteX0" fmla="*/ 0 w 1306285"/>
                <a:gd name="connsiteY0" fmla="*/ 0 h 0"/>
                <a:gd name="connsiteX1" fmla="*/ 1306285 w 130628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06285">
                  <a:moveTo>
                    <a:pt x="0" y="0"/>
                  </a:moveTo>
                  <a:lnTo>
                    <a:pt x="1306285" y="0"/>
                  </a:lnTo>
                </a:path>
              </a:pathLst>
            </a:custGeom>
            <a:ln>
              <a:headEnd type="none" w="med" len="med"/>
              <a:tailEnd type="oval" w="med" len="med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4" name="타원 163"/>
            <p:cNvSpPr/>
            <p:nvPr/>
          </p:nvSpPr>
          <p:spPr>
            <a:xfrm>
              <a:off x="5180662" y="3109078"/>
              <a:ext cx="144016" cy="144016"/>
            </a:xfrm>
            <a:prstGeom prst="ellipse">
              <a:avLst/>
            </a:prstGeom>
            <a:gradFill>
              <a:gsLst>
                <a:gs pos="100000">
                  <a:srgbClr val="237905"/>
                </a:gs>
                <a:gs pos="0">
                  <a:srgbClr val="9DCA29"/>
                </a:gs>
              </a:gsLst>
              <a:lin ang="2700000" scaled="1"/>
            </a:gradFill>
            <a:ln w="920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latinLnBrk="0"/>
              <a:endParaRPr lang="ko-KR" altLang="en-US" kern="0">
                <a:solidFill>
                  <a:sysClr val="window" lastClr="FFFFFF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165" name="Rectangle 6"/>
            <p:cNvSpPr txBox="1">
              <a:spLocks noChangeArrowheads="1"/>
            </p:cNvSpPr>
            <p:nvPr/>
          </p:nvSpPr>
          <p:spPr bwMode="auto">
            <a:xfrm>
              <a:off x="5310217" y="3021889"/>
              <a:ext cx="2153555" cy="331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l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kumimoji="1" lang="en-US" altLang="ko-KR" sz="35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HY헤드라인M" pitchFamily="18" charset="-127"/>
                  <a:cs typeface="Arial" pitchFamily="34" charset="0"/>
                </a:defRPr>
              </a:lvl1pPr>
              <a:lvl2pPr algn="ctr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algn="ctr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algn="ctr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algn="ctr" rtl="0" eaLnBrk="0" fontAlgn="base" latinLnBrk="1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defRPr/>
              </a:pPr>
              <a:r>
                <a:rPr lang="ko-KR" altLang="en-US" sz="1400" b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itchFamily="18" charset="-127"/>
                  <a:ea typeface="HY견고딕" pitchFamily="18" charset="-127"/>
                  <a:cs typeface="Arial" charset="0"/>
                </a:rPr>
                <a:t>순환자원거래소</a:t>
              </a:r>
              <a:r>
                <a:rPr lang="en-US" altLang="ko-KR" sz="1400" b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HY견고딕" pitchFamily="18" charset="-127"/>
                  <a:ea typeface="HY견고딕" pitchFamily="18" charset="-127"/>
                  <a:cs typeface="Arial" charset="0"/>
                </a:rPr>
                <a:t>?</a:t>
              </a:r>
              <a:endParaRPr lang="ko-KR" altLang="en-US" sz="1400" b="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Arial" charset="0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61048" y="386488"/>
            <a:ext cx="2448271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5" name="표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74119593"/>
              </p:ext>
            </p:extLst>
          </p:nvPr>
        </p:nvGraphicFramePr>
        <p:xfrm>
          <a:off x="809206" y="6753200"/>
          <a:ext cx="5438812" cy="249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1841"/>
                <a:gridCol w="1074118"/>
                <a:gridCol w="3252853"/>
              </a:tblGrid>
              <a:tr h="1816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지역본부</a:t>
                      </a:r>
                      <a:endParaRPr lang="ko-KR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연락처</a:t>
                      </a:r>
                      <a:endParaRPr lang="ko-KR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관할지역</a:t>
                      </a:r>
                      <a:endParaRPr lang="ko-KR" altLang="en-US" sz="8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58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수도권서부</a:t>
                      </a:r>
                      <a:endParaRPr lang="en-US" altLang="ko-KR" sz="8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지역본부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</a:rPr>
                        <a:t>02-3153-0515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서울특별시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인천광역시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경기도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(9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개시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개군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algn="dist" latinLnBrk="1"/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: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고양시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광명시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김포시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부천시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시흥시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err="1" smtClean="0">
                          <a:latin typeface="+mn-ea"/>
                          <a:ea typeface="+mn-ea"/>
                        </a:rPr>
                        <a:t>양주시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파주시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안산시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err="1" smtClean="0">
                          <a:latin typeface="+mn-ea"/>
                          <a:ea typeface="+mn-ea"/>
                        </a:rPr>
                        <a:t>화성시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연천군</a:t>
                      </a:r>
                      <a:endParaRPr lang="ko-KR" altLang="en-US" sz="800" spc="-100" baseline="0" dirty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380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수도권동부</a:t>
                      </a:r>
                      <a:endParaRPr lang="en-US" altLang="ko-KR" sz="8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지역본부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</a:rPr>
                        <a:t>031-590-0622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경기도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(20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개시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개군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):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과천시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광주시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군포시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성남시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수원시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안성시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안양시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오산시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용인시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의왕시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평택시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하남시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이천시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err="1" smtClean="0">
                          <a:latin typeface="+mn-ea"/>
                          <a:ea typeface="+mn-ea"/>
                        </a:rPr>
                        <a:t>여주시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양평군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가평군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0" spc="-100" baseline="0" dirty="0" smtClean="0">
                          <a:latin typeface="+mn-ea"/>
                          <a:ea typeface="+mn-ea"/>
                        </a:rPr>
                        <a:t>구리시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남양주시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kern="1100" spc="-100" baseline="0" dirty="0" smtClean="0">
                          <a:latin typeface="+mn-ea"/>
                          <a:ea typeface="+mn-ea"/>
                        </a:rPr>
                        <a:t>동두천시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800" spc="-100" baseline="0" dirty="0" smtClean="0">
                          <a:latin typeface="+mn-ea"/>
                          <a:ea typeface="+mn-ea"/>
                        </a:rPr>
                        <a:t>의정부시</a:t>
                      </a:r>
                      <a:r>
                        <a:rPr lang="en-US" altLang="ko-KR" sz="800" spc="-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spc="-100" baseline="0" dirty="0" err="1" smtClean="0">
                          <a:latin typeface="+mn-ea"/>
                          <a:ea typeface="+mn-ea"/>
                        </a:rPr>
                        <a:t>포천시</a:t>
                      </a:r>
                      <a:endParaRPr lang="en-US" altLang="ko-KR" sz="800" spc="-100" baseline="0" dirty="0" smtClean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816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강원지사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</a:rPr>
                        <a:t>033-240-9535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강원도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13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충청권지역본부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</a:rPr>
                        <a:t>042-939-2396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대전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충남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dirty="0" err="1" smtClean="0">
                          <a:latin typeface="+mn-ea"/>
                          <a:ea typeface="+mn-ea"/>
                        </a:rPr>
                        <a:t>세종시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816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충북지사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</a:rPr>
                        <a:t>043-219-6401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충청북도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816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smtClean="0">
                          <a:latin typeface="+mn-ea"/>
                          <a:ea typeface="+mn-ea"/>
                        </a:rPr>
                        <a:t>경북권지역본부</a:t>
                      </a:r>
                      <a:endParaRPr lang="ko-KR" altLang="en-US" sz="800" b="1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</a:rPr>
                        <a:t>053-580-7523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대구광역시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경상북도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816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smtClean="0">
                          <a:latin typeface="+mn-ea"/>
                          <a:ea typeface="+mn-ea"/>
                        </a:rPr>
                        <a:t>경남권지역본부</a:t>
                      </a:r>
                      <a:endParaRPr lang="ko-KR" altLang="en-US" sz="800" b="1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</a:rPr>
                        <a:t>055-320-0306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부산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울산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경상남도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816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smtClean="0">
                          <a:latin typeface="+mn-ea"/>
                          <a:ea typeface="+mn-ea"/>
                        </a:rPr>
                        <a:t>호남권지역본부</a:t>
                      </a:r>
                      <a:endParaRPr lang="ko-KR" altLang="en-US" sz="800" b="1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</a:rPr>
                        <a:t>062-949-0754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광주광역시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전라남도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816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전북지사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smtClean="0">
                          <a:latin typeface="+mn-ea"/>
                          <a:ea typeface="+mn-ea"/>
                        </a:rPr>
                        <a:t>063-530-0813</a:t>
                      </a:r>
                      <a:endParaRPr lang="ko-KR" altLang="en-US" sz="800" b="1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전라북도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816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제주지사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</a:rPr>
                        <a:t>064-721-6542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54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800" dirty="0" smtClean="0">
                          <a:latin typeface="+mn-ea"/>
                          <a:ea typeface="+mn-ea"/>
                        </a:rPr>
                        <a:t>제주특별자치도</a:t>
                      </a:r>
                      <a:endParaRPr lang="ko-KR" altLang="en-US" sz="800" dirty="0">
                        <a:latin typeface="+mn-ea"/>
                        <a:ea typeface="+mn-ea"/>
                      </a:endParaRPr>
                    </a:p>
                  </a:txBody>
                  <a:tcPr marL="54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" name="Rectangle 6"/>
          <p:cNvSpPr txBox="1">
            <a:spLocks noChangeArrowheads="1"/>
          </p:cNvSpPr>
          <p:nvPr/>
        </p:nvSpPr>
        <p:spPr bwMode="auto">
          <a:xfrm>
            <a:off x="788902" y="6401289"/>
            <a:ext cx="3294231" cy="33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lang="en-US" altLang="ko-KR" sz="35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헤드라인M" pitchFamily="18" charset="-127"/>
                <a:cs typeface="Arial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400" b="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Arial" charset="0"/>
              </a:rPr>
              <a:t>이용 문의처</a:t>
            </a:r>
            <a:endParaRPr lang="ko-KR" altLang="en-US" sz="1400" b="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HY견고딕" pitchFamily="18" charset="-127"/>
              <a:ea typeface="HY견고딕" pitchFamily="18" charset="-127"/>
              <a:cs typeface="Arial" charset="0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644886" y="6510037"/>
            <a:ext cx="144016" cy="144016"/>
          </a:xfrm>
          <a:prstGeom prst="ellipse">
            <a:avLst/>
          </a:prstGeom>
          <a:gradFill>
            <a:gsLst>
              <a:gs pos="100000">
                <a:srgbClr val="237905"/>
              </a:gs>
              <a:gs pos="0">
                <a:srgbClr val="9DCA29"/>
              </a:gs>
            </a:gsLst>
            <a:lin ang="2700000" scaled="1"/>
          </a:gradFill>
          <a:ln w="920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latinLnBrk="0"/>
            <a:endParaRPr lang="ko-KR" altLang="en-US" kern="0">
              <a:solidFill>
                <a:sysClr val="window" lastClr="FFFFFF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889829" y="6428156"/>
            <a:ext cx="19479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본사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: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032-590-4242~4)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26485"/>
            <a:ext cx="6858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순환자원거래소 </a:t>
            </a:r>
            <a:endParaRPr lang="en-US" altLang="ko-KR" sz="28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폐자원 거래 주요 서비스 안내</a:t>
            </a:r>
            <a:endParaRPr lang="ko-KR" altLang="en-US" sz="2800" b="1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332656" y="1424608"/>
            <a:ext cx="6192688" cy="8208912"/>
          </a:xfrm>
          <a:prstGeom prst="roundRect">
            <a:avLst>
              <a:gd name="adj" fmla="val 484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04178" y="1610100"/>
            <a:ext cx="6408712" cy="1546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원하는 폐자원 및 배출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·</a:t>
            </a: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처리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·</a:t>
            </a: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재활용 업체 찾기가 가능합니다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</a:t>
            </a:r>
          </a:p>
          <a:p>
            <a:pPr marR="0" lvl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ko-KR" altLang="en-US" sz="60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en-US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□ 순환자원거래소 </a:t>
            </a:r>
            <a:r>
              <a:rPr kumimoji="1" lang="en-US" altLang="ko-KR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1" lang="ko-KR" altLang="en-US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온라인</a:t>
            </a:r>
            <a:r>
              <a:rPr kumimoji="1" lang="en-US" altLang="ko-KR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  <a:r>
              <a:rPr kumimoji="1" lang="ko-KR" altLang="en-US" sz="1300" i="0" u="none" strike="noStrike" cap="none" normalizeH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매칭기능</a:t>
            </a:r>
            <a:r>
              <a:rPr kumimoji="1" lang="en-US" altLang="ko-KR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, (</a:t>
            </a:r>
            <a:r>
              <a:rPr kumimoji="1" lang="ko-KR" altLang="en-US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오프라인</a:t>
            </a:r>
            <a:r>
              <a:rPr kumimoji="1" lang="en-US" altLang="ko-KR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  <a:r>
              <a:rPr kumimoji="1" lang="ko-KR" altLang="en-US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유통지원을</a:t>
            </a:r>
            <a:r>
              <a:rPr kumimoji="1" lang="ko-KR" altLang="en-US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통해 전국의</a:t>
            </a:r>
            <a:r>
              <a:rPr kumimoji="1" lang="ko-KR" altLang="en-US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폐자원 </a:t>
            </a:r>
            <a:endParaRPr kumimoji="1" lang="en-US" altLang="ko-KR" sz="1300" i="0" u="none" strike="noStrike" cap="none" normalizeH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   </a:t>
            </a:r>
            <a:r>
              <a:rPr kumimoji="1" lang="ko-KR" altLang="en-US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및 배출</a:t>
            </a:r>
            <a:r>
              <a:rPr kumimoji="1" lang="en-US" altLang="ko-KR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·</a:t>
            </a:r>
            <a:r>
              <a:rPr kumimoji="1" lang="ko-KR" altLang="en-US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처리</a:t>
            </a:r>
            <a:r>
              <a:rPr kumimoji="1" lang="en-US" altLang="ko-KR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·</a:t>
            </a:r>
            <a:r>
              <a:rPr kumimoji="1" lang="ko-KR" altLang="en-US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재활용업체를 </a:t>
            </a:r>
            <a:r>
              <a:rPr kumimoji="1" lang="ko-KR" altLang="en-US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찾을 수 있습니다</a:t>
            </a: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 </a:t>
            </a:r>
            <a:r>
              <a:rPr kumimoji="1" lang="ko-KR" altLang="en-US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</a:t>
            </a:r>
            <a:endParaRPr kumimoji="1" lang="ko-KR" altLang="en-US" sz="60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 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 ① </a:t>
            </a:r>
            <a:r>
              <a:rPr kumimoji="1" lang="en-US" altLang="ko-KR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1" lang="ko-KR" altLang="en-US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온라인</a:t>
            </a:r>
            <a:r>
              <a:rPr kumimoji="1" lang="en-US" altLang="ko-KR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 </a:t>
            </a:r>
            <a:r>
              <a:rPr kumimoji="1" lang="ko-KR" altLang="en-US" sz="130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매칭기능</a:t>
            </a:r>
            <a:r>
              <a:rPr kumimoji="1" lang="ko-KR" altLang="en-US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▷</a:t>
            </a:r>
            <a:r>
              <a:rPr kumimoji="1" lang="en-US" altLang="ko-KR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</a:t>
            </a: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  <a:hlinkClick r:id="rId2"/>
              </a:rPr>
              <a:t>www.re.or.kr</a:t>
            </a: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– </a:t>
            </a:r>
            <a:r>
              <a:rPr kumimoji="1" lang="ko-KR" altLang="en-US" sz="1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메인화면</a:t>
            </a:r>
            <a:r>
              <a:rPr kumimoji="1" lang="ko-KR" altLang="en-US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 </a:t>
            </a: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GIS </a:t>
            </a:r>
            <a:r>
              <a:rPr kumimoji="1" lang="ko-KR" altLang="en-US" sz="1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매칭검색</a:t>
            </a:r>
            <a:r>
              <a:rPr kumimoji="1" lang="ko-KR" altLang="en-US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조회</a:t>
            </a:r>
            <a:endParaRPr kumimoji="1" lang="en-US" altLang="ko-KR" sz="1300" dirty="0" smtClean="0">
              <a:solidFill>
                <a:schemeClr val="tx1">
                  <a:lumMod val="85000"/>
                  <a:lumOff val="15000"/>
                </a:scheme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lvl="0" algn="just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 </a:t>
            </a:r>
            <a:r>
              <a:rPr kumimoji="1" lang="ko-KR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② </a:t>
            </a: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1" lang="ko-KR" altLang="en-US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오프라인</a:t>
            </a: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 </a:t>
            </a:r>
            <a:r>
              <a:rPr kumimoji="1" lang="ko-KR" altLang="en-US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유통지원 담당자 요청</a:t>
            </a: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1" lang="ko-KR" altLang="en-US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유선</a:t>
            </a: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/</a:t>
            </a:r>
            <a:r>
              <a:rPr kumimoji="1" lang="ko-KR" altLang="en-US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온라인 신청 가능</a:t>
            </a:r>
            <a:r>
              <a:rPr kumimoji="1" lang="en-US" altLang="ko-KR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4217" y="8400396"/>
            <a:ext cx="1104616" cy="254700"/>
          </a:xfrm>
          <a:prstGeom prst="rect">
            <a:avLst/>
          </a:prstGeom>
        </p:spPr>
      </p:pic>
      <p:pic>
        <p:nvPicPr>
          <p:cNvPr id="21" name="Picture 8" descr="10"/>
          <p:cNvPicPr>
            <a:picLocks noChangeAspect="1" noChangeArrowheads="1"/>
          </p:cNvPicPr>
          <p:nvPr/>
        </p:nvPicPr>
        <p:blipFill>
          <a:blip r:embed="rId4" cstate="print"/>
          <a:srcRect l="3658" t="369" r="79190" b="95882"/>
          <a:stretch>
            <a:fillRect/>
          </a:stretch>
        </p:blipFill>
        <p:spPr bwMode="auto">
          <a:xfrm>
            <a:off x="2832928" y="8400396"/>
            <a:ext cx="1155625" cy="324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36625" y="8292386"/>
            <a:ext cx="1203252" cy="396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그룹 1"/>
          <p:cNvGrpSpPr/>
          <p:nvPr/>
        </p:nvGrpSpPr>
        <p:grpSpPr>
          <a:xfrm>
            <a:off x="476672" y="3248324"/>
            <a:ext cx="5904656" cy="1227926"/>
            <a:chOff x="476672" y="3248324"/>
            <a:chExt cx="5904656" cy="1368152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476672" y="3248324"/>
              <a:ext cx="5904656" cy="1368152"/>
            </a:xfrm>
            <a:prstGeom prst="roundRect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>
                <a:spcBef>
                  <a:spcPts val="300"/>
                </a:spcBef>
                <a:buClr>
                  <a:srgbClr val="3E7F15"/>
                </a:buClr>
                <a:buSzPts val="900"/>
                <a:buFont typeface="Arial" charset="0"/>
                <a:buNone/>
                <a:defRPr/>
              </a:pPr>
              <a:endParaRPr lang="en-US" altLang="ko-KR" sz="900" dirty="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  <a:outerShdw blurRad="228600" sx="104000" sy="104000" algn="ctr" rotWithShape="0">
                    <a:schemeClr val="bg1"/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  <a:p>
              <a:pPr>
                <a:spcBef>
                  <a:spcPts val="300"/>
                </a:spcBef>
                <a:buClr>
                  <a:srgbClr val="3E7F15"/>
                </a:buClr>
                <a:buSzPts val="900"/>
                <a:buFont typeface="Arial" charset="0"/>
                <a:buNone/>
                <a:defRPr/>
              </a:pPr>
              <a:endParaRPr lang="en-US" altLang="ko-KR" sz="900" dirty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  <a:outerShdw blurRad="228600" sx="104000" sy="104000" algn="ctr" rotWithShape="0">
                    <a:schemeClr val="bg1"/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  <p:grpSp>
          <p:nvGrpSpPr>
            <p:cNvPr id="23" name="그룹 22"/>
            <p:cNvGrpSpPr/>
            <p:nvPr/>
          </p:nvGrpSpPr>
          <p:grpSpPr>
            <a:xfrm>
              <a:off x="620688" y="3332165"/>
              <a:ext cx="432048" cy="1222905"/>
              <a:chOff x="548680" y="992561"/>
              <a:chExt cx="432048" cy="1086141"/>
            </a:xfrm>
          </p:grpSpPr>
          <p:sp>
            <p:nvSpPr>
              <p:cNvPr id="24" name="모서리가 둥근 직사각형 23"/>
              <p:cNvSpPr/>
              <p:nvPr/>
            </p:nvSpPr>
            <p:spPr>
              <a:xfrm rot="5400000">
                <a:off x="224643" y="1316598"/>
                <a:ext cx="1080121" cy="432048"/>
              </a:xfrm>
              <a:prstGeom prst="roundRect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vert="wordArtVertRtl" rtlCol="0" anchor="ctr"/>
              <a:lstStyle/>
              <a:p>
                <a:pPr algn="ctr"/>
                <a:endParaRPr lang="ko-KR" altLang="en-US" sz="1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606407" y="1024567"/>
                <a:ext cx="316591" cy="10541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500"/>
                  </a:lnSpc>
                </a:pPr>
                <a:r>
                  <a:rPr lang="ko-KR" altLang="en-US" sz="1400" b="1" spc="-15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매칭시스템</a:t>
                </a:r>
                <a:endPara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946249" y="3569476"/>
              <a:ext cx="546647" cy="254912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1844824" y="3824968"/>
              <a:ext cx="93610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b="1" dirty="0" smtClean="0">
                  <a:latin typeface="+mj-ea"/>
                  <a:ea typeface="+mj-ea"/>
                </a:rPr>
                <a:t>올바로 시스템</a:t>
              </a:r>
              <a:endParaRPr lang="ko-KR" altLang="en-US" sz="800" b="1" dirty="0">
                <a:latin typeface="+mj-ea"/>
                <a:ea typeface="+mj-ea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39906" y="4040992"/>
              <a:ext cx="86901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smtClean="0"/>
                <a:t>매칭</a:t>
              </a:r>
              <a:r>
                <a:rPr lang="en-US" altLang="ko-KR" sz="800" dirty="0" smtClean="0"/>
                <a:t>DB</a:t>
              </a:r>
              <a:r>
                <a:rPr lang="ko-KR" altLang="en-US" sz="800" dirty="0" smtClean="0"/>
                <a:t>구축</a:t>
              </a:r>
              <a:endParaRPr lang="ko-KR" altLang="en-US" sz="800" dirty="0"/>
            </a:p>
          </p:txBody>
        </p:sp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068960" y="3350575"/>
              <a:ext cx="580424" cy="617829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005064" y="3332164"/>
              <a:ext cx="864096" cy="691045"/>
            </a:xfrm>
            <a:prstGeom prst="rect">
              <a:avLst/>
            </a:prstGeom>
          </p:spPr>
        </p:pic>
        <p:sp>
          <p:nvSpPr>
            <p:cNvPr id="31" name="모서리가 둥근 직사각형 30"/>
            <p:cNvSpPr/>
            <p:nvPr/>
          </p:nvSpPr>
          <p:spPr>
            <a:xfrm>
              <a:off x="5229201" y="3332164"/>
              <a:ext cx="1080120" cy="1212304"/>
            </a:xfrm>
            <a:prstGeom prst="roundRect">
              <a:avLst/>
            </a:prstGeom>
            <a:noFill/>
            <a:ln cmpd="sng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445224" y="4112420"/>
              <a:ext cx="679350" cy="360040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5373216" y="3438288"/>
              <a:ext cx="792088" cy="25391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dirty="0" smtClean="0">
                  <a:latin typeface="+mj-ea"/>
                  <a:ea typeface="+mj-ea"/>
                </a:rPr>
                <a:t>매칭완</a:t>
              </a:r>
              <a:r>
                <a:rPr lang="ko-KR" altLang="en-US" sz="1050" b="1" dirty="0">
                  <a:latin typeface="+mj-ea"/>
                  <a:ea typeface="+mj-ea"/>
                </a:rPr>
                <a:t>료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373216" y="3824968"/>
              <a:ext cx="88773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b="1" dirty="0" smtClean="0"/>
                <a:t>중개</a:t>
              </a:r>
              <a:r>
                <a:rPr lang="en-US" altLang="ko-KR" sz="800" b="1" dirty="0" smtClean="0"/>
                <a:t>·</a:t>
              </a:r>
              <a:r>
                <a:rPr lang="ko-KR" altLang="en-US" sz="800" b="1" dirty="0" smtClean="0"/>
                <a:t>유통지원</a:t>
              </a:r>
              <a:endParaRPr lang="ko-KR" altLang="en-US" sz="800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708920" y="3968984"/>
              <a:ext cx="151119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smtClean="0"/>
                <a:t>매칭 대상 목록 정보제공</a:t>
              </a:r>
              <a:endParaRPr lang="ko-KR" altLang="en-US" sz="800" dirty="0"/>
            </a:p>
          </p:txBody>
        </p:sp>
        <p:sp>
          <p:nvSpPr>
            <p:cNvPr id="36" name="모서리가 둥근 직사각형 35"/>
            <p:cNvSpPr/>
            <p:nvPr/>
          </p:nvSpPr>
          <p:spPr>
            <a:xfrm>
              <a:off x="1124745" y="3332164"/>
              <a:ext cx="720079" cy="1212304"/>
            </a:xfrm>
            <a:prstGeom prst="roundRect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268760" y="3608365"/>
              <a:ext cx="446992" cy="504055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980728" y="4169620"/>
              <a:ext cx="1008112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900" b="1" spc="-150" dirty="0" smtClean="0">
                  <a:latin typeface="+mj-ea"/>
                  <a:ea typeface="+mj-ea"/>
                </a:rPr>
                <a:t>공급자 </a:t>
              </a:r>
              <a:r>
                <a:rPr lang="en-US" altLang="ko-KR" sz="900" b="1" spc="-150" dirty="0" smtClean="0">
                  <a:latin typeface="+mj-ea"/>
                  <a:ea typeface="+mj-ea"/>
                </a:rPr>
                <a:t>· </a:t>
              </a:r>
              <a:r>
                <a:rPr lang="ko-KR" altLang="en-US" sz="900" b="1" spc="-150" dirty="0" smtClean="0">
                  <a:latin typeface="+mj-ea"/>
                  <a:ea typeface="+mj-ea"/>
                </a:rPr>
                <a:t>수요자</a:t>
              </a:r>
              <a:endParaRPr lang="ko-KR" altLang="en-US" sz="900" b="1" spc="-150" dirty="0">
                <a:latin typeface="+mj-ea"/>
                <a:ea typeface="+mj-ea"/>
              </a:endParaRPr>
            </a:p>
          </p:txBody>
        </p:sp>
        <p:sp>
          <p:nvSpPr>
            <p:cNvPr id="39" name="왼쪽 화살표 38"/>
            <p:cNvSpPr/>
            <p:nvPr/>
          </p:nvSpPr>
          <p:spPr>
            <a:xfrm flipH="1">
              <a:off x="4941168" y="3692204"/>
              <a:ext cx="216024" cy="208115"/>
            </a:xfrm>
            <a:prstGeom prst="lef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왼쪽 화살표 39"/>
            <p:cNvSpPr/>
            <p:nvPr/>
          </p:nvSpPr>
          <p:spPr>
            <a:xfrm flipH="1">
              <a:off x="2564904" y="3700113"/>
              <a:ext cx="216024" cy="208115"/>
            </a:xfrm>
            <a:prstGeom prst="leftArrow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708920" y="4184428"/>
              <a:ext cx="1224136" cy="25391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 smtClean="0">
                  <a:latin typeface="+mj-ea"/>
                  <a:ea typeface="+mj-ea"/>
                </a:rPr>
                <a:t>거래소 매칭 시스템</a:t>
              </a:r>
              <a:endParaRPr lang="ko-KR" altLang="en-US" sz="1050" b="1" spc="-150" dirty="0">
                <a:latin typeface="+mj-ea"/>
                <a:ea typeface="+mj-ea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933056" y="3980236"/>
              <a:ext cx="142797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smtClean="0"/>
                <a:t>위치검색</a:t>
              </a:r>
              <a:r>
                <a:rPr lang="en-US" altLang="ko-KR" sz="800" dirty="0" smtClean="0"/>
                <a:t>, </a:t>
              </a:r>
              <a:r>
                <a:rPr lang="ko-KR" altLang="en-US" sz="800" dirty="0" smtClean="0"/>
                <a:t>지도영역활용</a:t>
              </a:r>
              <a:endParaRPr lang="en-US" altLang="ko-KR" sz="800" dirty="0" smtClean="0"/>
            </a:p>
            <a:p>
              <a:r>
                <a:rPr lang="ko-KR" altLang="en-US" sz="800" dirty="0" smtClean="0"/>
                <a:t>반경 내 상품표시</a:t>
              </a:r>
              <a:endParaRPr lang="ko-KR" altLang="en-US" sz="800" dirty="0"/>
            </a:p>
          </p:txBody>
        </p:sp>
      </p:grpSp>
      <p:sp>
        <p:nvSpPr>
          <p:cNvPr id="43" name="Rectangle 1"/>
          <p:cNvSpPr>
            <a:spLocks noChangeArrowheads="1"/>
          </p:cNvSpPr>
          <p:nvPr/>
        </p:nvSpPr>
        <p:spPr bwMode="auto">
          <a:xfrm>
            <a:off x="460394" y="4685719"/>
            <a:ext cx="6408712" cy="15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2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 </a:t>
            </a: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입찰수수료 없이 폐자원의 온라인 입찰이 가능합니다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</a:t>
            </a:r>
            <a:endParaRPr kumimoji="1" lang="ko-KR" altLang="en-US" sz="60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6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en-US" sz="6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□ 순환자원거래소 입찰시스템을 통해 폐자원이 투명하게</a:t>
            </a:r>
            <a:r>
              <a:rPr kumimoji="1" lang="ko-KR" altLang="en-US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거래됩니다</a:t>
            </a:r>
            <a:r>
              <a:rPr kumimoji="1" lang="en-US" altLang="ko-KR" sz="13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</a:t>
            </a:r>
            <a:endParaRPr kumimoji="1" lang="ko-KR" altLang="en-US" sz="60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  </a:t>
            </a:r>
            <a:r>
              <a:rPr kumimoji="1"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   </a:t>
            </a:r>
            <a:r>
              <a:rPr kumimoji="1"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단</a:t>
            </a:r>
            <a:r>
              <a:rPr kumimoji="1"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, </a:t>
            </a:r>
            <a:r>
              <a:rPr kumimoji="1"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｀</a:t>
            </a:r>
            <a:r>
              <a:rPr kumimoji="1"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14</a:t>
            </a:r>
            <a:r>
              <a:rPr kumimoji="1"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년</a:t>
            </a:r>
            <a:r>
              <a:rPr kumimoji="1"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1"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시범운영기간</a:t>
            </a:r>
            <a:r>
              <a:rPr kumimoji="1"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): </a:t>
            </a:r>
            <a:r>
              <a:rPr kumimoji="1"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영농</a:t>
            </a:r>
            <a:r>
              <a:rPr kumimoji="1"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·</a:t>
            </a:r>
            <a:r>
              <a:rPr kumimoji="1" lang="ko-KR" alt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압수자원화물품</a:t>
            </a:r>
            <a:r>
              <a:rPr kumimoji="1"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등</a:t>
            </a:r>
            <a:endParaRPr kumimoji="1" lang="en-US" altLang="ko-KR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          </a:t>
            </a:r>
            <a:r>
              <a:rPr kumimoji="1"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｀</a:t>
            </a:r>
            <a:r>
              <a:rPr kumimoji="1"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15</a:t>
            </a:r>
            <a:r>
              <a:rPr kumimoji="1"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년</a:t>
            </a:r>
            <a:r>
              <a:rPr kumimoji="1" lang="en-US" altLang="ko-KR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: </a:t>
            </a:r>
            <a:r>
              <a:rPr kumimoji="1" lang="ko-KR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폐자원 및 재활용제품으로 확대</a:t>
            </a:r>
            <a:endParaRPr kumimoji="1" lang="ko-KR" altLang="en-US" sz="400" dirty="0" smtClean="0">
              <a:solidFill>
                <a:schemeClr val="tx1">
                  <a:lumMod val="85000"/>
                  <a:lumOff val="15000"/>
                </a:schemeClr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kumimoji="1" lang="ko-KR" altLang="en-US" sz="60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  </a:t>
            </a:r>
            <a:endParaRPr kumimoji="1" lang="ko-KR" altLang="en-US" sz="180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  <p:sp>
        <p:nvSpPr>
          <p:cNvPr id="44" name="Rectangle 1"/>
          <p:cNvSpPr>
            <a:spLocks noChangeArrowheads="1"/>
          </p:cNvSpPr>
          <p:nvPr/>
        </p:nvSpPr>
        <p:spPr bwMode="auto">
          <a:xfrm>
            <a:off x="428517" y="7491829"/>
            <a:ext cx="6408712" cy="7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3</a:t>
            </a:r>
            <a:r>
              <a:rPr kumimoji="1" lang="en-US" altLang="ko-KR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 </a:t>
            </a: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순환자원거래소</a:t>
            </a:r>
            <a:r>
              <a:rPr kumimoji="1" lang="ko-KR" altLang="en-US" sz="14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</a:t>
            </a:r>
            <a:r>
              <a:rPr kumimoji="1" lang="ko-KR" altLang="en-US" sz="14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온라인거래로 세금계산서</a:t>
            </a:r>
            <a:r>
              <a:rPr kumimoji="1" lang="ko-KR" altLang="en-US" sz="14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발급이 가능합니다</a:t>
            </a:r>
            <a:r>
              <a:rPr kumimoji="1" lang="en-US" altLang="ko-KR" sz="1400" i="0" u="none" strike="noStrike" cap="none" normalizeH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</a:t>
            </a:r>
            <a:endParaRPr kumimoji="1" lang="ko-KR" altLang="en-US" sz="60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6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"/>
                <a:ea typeface="굴림" pitchFamily="50" charset="-127"/>
                <a:cs typeface="굴림" pitchFamily="50" charset="-127"/>
              </a:rPr>
              <a:t> </a:t>
            </a:r>
            <a:r>
              <a:rPr kumimoji="1" lang="ko-KR" altLang="en-US" sz="6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rPr>
              <a:t> </a:t>
            </a:r>
          </a:p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□ 순환자원거래소</a:t>
            </a:r>
            <a:r>
              <a:rPr kumimoji="1" lang="en-US" altLang="ko-KR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-</a:t>
            </a:r>
            <a:r>
              <a:rPr kumimoji="1" lang="ko-KR" altLang="en-US" sz="13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샌</a:t>
            </a:r>
            <a:r>
              <a:rPr kumimoji="1" lang="ko-KR" altLang="en-US" sz="1300" i="0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드빌</a:t>
            </a:r>
            <a:r>
              <a:rPr kumimoji="1" lang="en-US" altLang="ko-KR" sz="11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1" lang="ko-KR" altLang="en-US" sz="11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세금계산서 업체</a:t>
            </a:r>
            <a:r>
              <a:rPr kumimoji="1" lang="en-US" altLang="ko-KR" sz="11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  <a:r>
              <a:rPr kumimoji="1" lang="ko-KR" altLang="en-US" sz="11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</a:t>
            </a:r>
            <a:r>
              <a:rPr kumimoji="1" lang="ko-KR" altLang="en-US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연계로 거래관리가 간편해집니다</a:t>
            </a:r>
            <a:r>
              <a:rPr kumimoji="1" lang="en-US" altLang="ko-KR" sz="13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HY견고딕" pitchFamily="18" charset="-127"/>
                <a:ea typeface="HY견고딕" pitchFamily="18" charset="-127"/>
                <a:cs typeface="굴림" pitchFamily="50" charset="-127"/>
              </a:rPr>
              <a:t>.</a:t>
            </a:r>
            <a:endParaRPr kumimoji="1" lang="ko-KR" altLang="en-US" sz="1800" i="0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492647" y="5936082"/>
            <a:ext cx="5904656" cy="1368152"/>
          </a:xfrm>
          <a:prstGeom prst="round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Bef>
                <a:spcPts val="300"/>
              </a:spcBef>
              <a:buClr>
                <a:srgbClr val="3E7F15"/>
              </a:buClr>
              <a:buSzPts val="900"/>
              <a:buFont typeface="Arial" charset="0"/>
              <a:buNone/>
              <a:defRPr/>
            </a:pPr>
            <a:endParaRPr lang="en-US" altLang="ko-KR" sz="900" dirty="0" smtClean="0">
              <a:effectLst>
                <a:glow rad="63500">
                  <a:schemeClr val="bg1">
                    <a:lumMod val="85000"/>
                    <a:alpha val="40000"/>
                  </a:schemeClr>
                </a:glow>
                <a:outerShdw blurRad="228600" sx="104000" sy="104000" algn="ctr" rotWithShape="0">
                  <a:schemeClr val="bg1"/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300"/>
              </a:spcBef>
              <a:buClr>
                <a:srgbClr val="3E7F15"/>
              </a:buClr>
              <a:buSzPts val="900"/>
              <a:buFont typeface="Arial" charset="0"/>
              <a:buNone/>
              <a:defRPr/>
            </a:pPr>
            <a:endParaRPr lang="en-US" altLang="ko-KR" sz="900" dirty="0">
              <a:effectLst>
                <a:glow rad="63500">
                  <a:schemeClr val="bg1">
                    <a:lumMod val="85000"/>
                    <a:alpha val="40000"/>
                  </a:schemeClr>
                </a:glow>
                <a:outerShdw blurRad="228600" sx="104000" sy="104000" algn="ctr" rotWithShape="0">
                  <a:schemeClr val="bg1"/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 rot="5400000">
            <a:off x="240619" y="6404136"/>
            <a:ext cx="1224136" cy="43204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wordArtVertRtl" rtlCol="0" anchor="ctr"/>
          <a:lstStyle/>
          <a:p>
            <a:pPr algn="ctr"/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80112" y="6106083"/>
            <a:ext cx="316591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입찰시스템</a:t>
            </a:r>
            <a:endParaRPr lang="ko-KR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4694" y="6094519"/>
            <a:ext cx="882369" cy="705659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2076823" y="6134103"/>
            <a:ext cx="15121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/>
            <a:r>
              <a:rPr lang="en-US" altLang="ko-KR" sz="800" smtClean="0"/>
              <a:t>1. </a:t>
            </a:r>
            <a:r>
              <a:rPr lang="ko-KR" altLang="en-US" sz="800" spc="-60" smtClean="0"/>
              <a:t>물품정보 입찰조건 입력</a:t>
            </a:r>
            <a:endParaRPr lang="en-US" altLang="ko-KR" sz="800" spc="-60" dirty="0" smtClean="0"/>
          </a:p>
          <a:p>
            <a:pPr marL="228600" indent="-228600"/>
            <a:r>
              <a:rPr lang="en-US" altLang="ko-KR" sz="800" smtClean="0"/>
              <a:t>2. </a:t>
            </a:r>
            <a:r>
              <a:rPr lang="ko-KR" altLang="en-US" sz="800" smtClean="0"/>
              <a:t>거래일 </a:t>
            </a:r>
            <a:r>
              <a:rPr lang="ko-KR" altLang="en-US" sz="800" dirty="0" smtClean="0"/>
              <a:t>지정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거래공지</a:t>
            </a:r>
            <a:endParaRPr lang="en-US" altLang="ko-KR" sz="800" dirty="0" smtClean="0"/>
          </a:p>
          <a:p>
            <a:pPr marL="228600" indent="-228600"/>
            <a:r>
              <a:rPr lang="en-US" altLang="ko-KR" sz="800" smtClean="0"/>
              <a:t>3. </a:t>
            </a:r>
            <a:r>
              <a:rPr lang="ko-KR" altLang="en-US" sz="800" smtClean="0"/>
              <a:t>입찰참가</a:t>
            </a:r>
            <a:endParaRPr lang="en-US" altLang="ko-KR" sz="800" dirty="0" smtClean="0"/>
          </a:p>
          <a:p>
            <a:pPr marL="228600" indent="-228600"/>
            <a:r>
              <a:rPr lang="en-US" altLang="ko-KR" sz="800" smtClean="0"/>
              <a:t>4. </a:t>
            </a:r>
            <a:r>
              <a:rPr lang="ko-KR" altLang="en-US" sz="800" smtClean="0"/>
              <a:t>낙찰자 </a:t>
            </a:r>
            <a:r>
              <a:rPr lang="ko-KR" altLang="en-US" sz="800" dirty="0" smtClean="0"/>
              <a:t>선정</a:t>
            </a:r>
            <a:endParaRPr lang="en-US" altLang="ko-KR" sz="800" dirty="0" smtClean="0"/>
          </a:p>
          <a:p>
            <a:pPr marL="228600" indent="-228600"/>
            <a:r>
              <a:rPr lang="en-US" altLang="ko-KR" sz="800" smtClean="0"/>
              <a:t>5. </a:t>
            </a:r>
            <a:r>
              <a:rPr lang="ko-KR" altLang="en-US" sz="800" smtClean="0"/>
              <a:t>결제</a:t>
            </a:r>
            <a:endParaRPr lang="en-US" altLang="ko-KR" sz="800" dirty="0" smtClean="0"/>
          </a:p>
          <a:p>
            <a:pPr marL="228600" indent="-228600"/>
            <a:r>
              <a:rPr lang="en-US" altLang="ko-KR" sz="800" smtClean="0"/>
              <a:t>6. </a:t>
            </a:r>
            <a:r>
              <a:rPr lang="ko-KR" altLang="en-US" sz="800" spc="-80" smtClean="0"/>
              <a:t>납품 </a:t>
            </a:r>
            <a:r>
              <a:rPr lang="ko-KR" altLang="en-US" sz="800" spc="-80" dirty="0" smtClean="0"/>
              <a:t>및 영수증 발급</a:t>
            </a:r>
            <a:endParaRPr lang="en-US" altLang="ko-KR" sz="800" spc="-80" dirty="0" smtClean="0"/>
          </a:p>
          <a:p>
            <a:pPr marL="228600" indent="-228600"/>
            <a:r>
              <a:rPr lang="en-US" altLang="ko-KR" sz="800" smtClean="0"/>
              <a:t>7. </a:t>
            </a:r>
            <a:r>
              <a:rPr lang="ko-KR" altLang="en-US" sz="800" smtClean="0"/>
              <a:t>물품 </a:t>
            </a:r>
            <a:r>
              <a:rPr lang="ko-KR" altLang="en-US" sz="800" dirty="0" smtClean="0"/>
              <a:t>수령</a:t>
            </a:r>
            <a:endParaRPr lang="ko-KR" altLang="en-US" sz="800" dirty="0"/>
          </a:p>
        </p:txBody>
      </p:sp>
      <p:sp>
        <p:nvSpPr>
          <p:cNvPr id="50" name="TextBox 49"/>
          <p:cNvSpPr txBox="1"/>
          <p:nvPr/>
        </p:nvSpPr>
        <p:spPr>
          <a:xfrm>
            <a:off x="3228951" y="6834294"/>
            <a:ext cx="1224136" cy="2539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050" b="1" spc="-150" dirty="0" smtClean="0">
                <a:latin typeface="+mj-ea"/>
                <a:ea typeface="+mj-ea"/>
              </a:rPr>
              <a:t>거래소 </a:t>
            </a:r>
            <a:r>
              <a:rPr lang="ko-KR" altLang="en-US" sz="1050" b="1" spc="-150" smtClean="0">
                <a:latin typeface="+mj-ea"/>
                <a:ea typeface="+mj-ea"/>
              </a:rPr>
              <a:t>입</a:t>
            </a:r>
            <a:r>
              <a:rPr lang="ko-KR" altLang="en-US" sz="1050" b="1" spc="-150">
                <a:latin typeface="+mj-ea"/>
                <a:ea typeface="+mj-ea"/>
              </a:rPr>
              <a:t>찰</a:t>
            </a:r>
            <a:r>
              <a:rPr lang="ko-KR" altLang="en-US" sz="1050" b="1" spc="-150" smtClean="0">
                <a:latin typeface="+mj-ea"/>
                <a:ea typeface="+mj-ea"/>
              </a:rPr>
              <a:t> 시스템</a:t>
            </a:r>
            <a:endParaRPr lang="ko-KR" altLang="en-US" sz="1050" b="1" spc="-150" dirty="0">
              <a:latin typeface="+mj-ea"/>
              <a:ea typeface="+mj-ea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5173167" y="6008091"/>
            <a:ext cx="1152128" cy="1224135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모서리가 둥근 직사각형 51"/>
          <p:cNvSpPr/>
          <p:nvPr/>
        </p:nvSpPr>
        <p:spPr>
          <a:xfrm>
            <a:off x="5169741" y="6872186"/>
            <a:ext cx="1155554" cy="41423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/>
              <a:t>가격경쟁</a:t>
            </a:r>
            <a:endParaRPr lang="en-US" altLang="ko-KR" sz="800" b="1" dirty="0" smtClean="0"/>
          </a:p>
          <a:p>
            <a:pPr algn="ctr"/>
            <a:r>
              <a:rPr lang="ko-KR" altLang="en-US" sz="800" b="1" dirty="0" smtClean="0"/>
              <a:t>재활용</a:t>
            </a:r>
            <a:r>
              <a:rPr lang="en-US" altLang="ko-KR" sz="800" b="1" dirty="0" smtClean="0"/>
              <a:t>,</a:t>
            </a:r>
            <a:r>
              <a:rPr lang="ko-KR" altLang="en-US" sz="800" b="1" dirty="0" smtClean="0"/>
              <a:t>재사용 촉진</a:t>
            </a:r>
            <a:endParaRPr lang="ko-KR" altLang="en-US" sz="800" b="1" dirty="0"/>
          </a:p>
        </p:txBody>
      </p:sp>
      <p:pic>
        <p:nvPicPr>
          <p:cNvPr id="53" name="그림 5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49231" y="6577118"/>
            <a:ext cx="432047" cy="367076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317183" y="6080098"/>
            <a:ext cx="864096" cy="4154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 smtClean="0">
                <a:latin typeface="+mj-ea"/>
                <a:ea typeface="+mj-ea"/>
              </a:rPr>
              <a:t>최적업체</a:t>
            </a:r>
            <a:endParaRPr lang="en-US" altLang="ko-KR" sz="1050" b="1" dirty="0" smtClean="0">
              <a:latin typeface="+mj-ea"/>
              <a:ea typeface="+mj-ea"/>
            </a:endParaRPr>
          </a:p>
          <a:p>
            <a:pPr algn="ctr"/>
            <a:r>
              <a:rPr lang="ko-KR" altLang="en-US" sz="1050" b="1" dirty="0" smtClean="0">
                <a:latin typeface="+mj-ea"/>
                <a:ea typeface="+mj-ea"/>
              </a:rPr>
              <a:t>계약완료</a:t>
            </a:r>
            <a:endParaRPr lang="ko-KR" altLang="en-US" sz="1050" b="1" dirty="0">
              <a:latin typeface="+mj-ea"/>
              <a:ea typeface="+mj-ea"/>
            </a:endParaRPr>
          </a:p>
        </p:txBody>
      </p:sp>
      <p:sp>
        <p:nvSpPr>
          <p:cNvPr id="55" name="왼쪽 화살표 54"/>
          <p:cNvSpPr/>
          <p:nvPr/>
        </p:nvSpPr>
        <p:spPr>
          <a:xfrm flipH="1">
            <a:off x="1932807" y="6520055"/>
            <a:ext cx="216024" cy="208115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왼쪽 화살표 55"/>
          <p:cNvSpPr/>
          <p:nvPr/>
        </p:nvSpPr>
        <p:spPr>
          <a:xfrm flipH="1">
            <a:off x="4885135" y="6520055"/>
            <a:ext cx="216024" cy="208115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모서리가 둥근 직사각형 56"/>
          <p:cNvSpPr/>
          <p:nvPr/>
        </p:nvSpPr>
        <p:spPr>
          <a:xfrm>
            <a:off x="1140719" y="6008090"/>
            <a:ext cx="720079" cy="1224136"/>
          </a:xfrm>
          <a:prstGeom prst="round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8" name="그림 5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4734" y="6152106"/>
            <a:ext cx="446992" cy="50405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1115907" y="6728170"/>
            <a:ext cx="132095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 spc="-150" dirty="0" smtClean="0">
                <a:latin typeface="+mj-ea"/>
                <a:ea typeface="+mj-ea"/>
              </a:rPr>
              <a:t>입찰</a:t>
            </a:r>
            <a:r>
              <a:rPr lang="ko-KR" altLang="en-US" sz="900" b="1" spc="-150" dirty="0">
                <a:latin typeface="+mj-ea"/>
                <a:ea typeface="+mj-ea"/>
              </a:rPr>
              <a:t>자</a:t>
            </a:r>
            <a:r>
              <a:rPr lang="ko-KR" altLang="en-US" sz="900" b="1" spc="-150" dirty="0" smtClean="0">
                <a:latin typeface="+mj-ea"/>
                <a:ea typeface="+mj-ea"/>
              </a:rPr>
              <a:t> </a:t>
            </a:r>
            <a:r>
              <a:rPr lang="en-US" altLang="ko-KR" sz="900" b="1" spc="-150" dirty="0" smtClean="0">
                <a:latin typeface="+mj-ea"/>
                <a:ea typeface="+mj-ea"/>
              </a:rPr>
              <a:t>· </a:t>
            </a:r>
            <a:r>
              <a:rPr lang="ko-KR" altLang="en-US" sz="900" b="1" spc="-150" dirty="0" smtClean="0">
                <a:latin typeface="+mj-ea"/>
                <a:ea typeface="+mj-ea"/>
              </a:rPr>
              <a:t>낙찰자</a:t>
            </a:r>
            <a:endParaRPr lang="ko-KR" altLang="en-US" sz="900" b="1" spc="-150" dirty="0">
              <a:latin typeface="+mj-ea"/>
              <a:ea typeface="+mj-ea"/>
            </a:endParaRPr>
          </a:p>
        </p:txBody>
      </p:sp>
      <p:pic>
        <p:nvPicPr>
          <p:cNvPr id="60" name="그림 5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526" t="6441" r="5263" b="9830"/>
          <a:stretch>
            <a:fillRect/>
          </a:stretch>
        </p:blipFill>
        <p:spPr>
          <a:xfrm>
            <a:off x="5245175" y="6728170"/>
            <a:ext cx="288032" cy="288032"/>
          </a:xfrm>
          <a:prstGeom prst="rect">
            <a:avLst/>
          </a:prstGeom>
        </p:spPr>
      </p:pic>
      <p:sp>
        <p:nvSpPr>
          <p:cNvPr id="61" name="모서리가 둥근 직사각형 60"/>
          <p:cNvSpPr/>
          <p:nvPr/>
        </p:nvSpPr>
        <p:spPr>
          <a:xfrm>
            <a:off x="500526" y="8222735"/>
            <a:ext cx="5904656" cy="1368152"/>
          </a:xfrm>
          <a:prstGeom prst="roundRect">
            <a:avLst/>
          </a:prstGeom>
          <a:ln w="38100" cmpd="sng">
            <a:solidFill>
              <a:srgbClr val="7030A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2" name="그림 6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96869" y="8366751"/>
            <a:ext cx="936104" cy="748634"/>
          </a:xfrm>
          <a:prstGeom prst="rect">
            <a:avLst/>
          </a:prstGeom>
        </p:spPr>
      </p:pic>
      <p:sp>
        <p:nvSpPr>
          <p:cNvPr id="63" name="모서리가 둥근 직사각형 62"/>
          <p:cNvSpPr/>
          <p:nvPr/>
        </p:nvSpPr>
        <p:spPr>
          <a:xfrm rot="5400000">
            <a:off x="248494" y="8690788"/>
            <a:ext cx="1224137" cy="43205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wordArtVertRtl" rtlCol="0" anchor="ctr"/>
          <a:lstStyle/>
          <a:p>
            <a:pPr algn="ctr"/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59998" y="8349328"/>
            <a:ext cx="31659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거</a:t>
            </a:r>
            <a:r>
              <a: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래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</a:t>
            </a:r>
            <a:endParaRPr lang="ko-KR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왼쪽 화살표 64"/>
          <p:cNvSpPr/>
          <p:nvPr/>
        </p:nvSpPr>
        <p:spPr>
          <a:xfrm flipH="1">
            <a:off x="4821005" y="8806708"/>
            <a:ext cx="216024" cy="208115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TextBox 65"/>
          <p:cNvSpPr txBox="1"/>
          <p:nvPr/>
        </p:nvSpPr>
        <p:spPr>
          <a:xfrm>
            <a:off x="2160133" y="8438759"/>
            <a:ext cx="17967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spcBef>
                <a:spcPts val="300"/>
              </a:spcBef>
              <a:buClr>
                <a:srgbClr val="3E7F15"/>
              </a:buClr>
              <a:buSzPts val="900"/>
              <a:defRPr/>
            </a:pPr>
            <a:r>
              <a:rPr lang="en-US" altLang="ko-KR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1. </a:t>
            </a:r>
            <a:r>
              <a:rPr lang="ko-KR" altLang="en-US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물품정보 </a:t>
            </a:r>
            <a:r>
              <a:rPr lang="ko-KR" altLang="en-US" sz="800" dirty="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등 입력</a:t>
            </a:r>
            <a:endParaRPr lang="en-US" altLang="ko-KR" sz="800" dirty="0" smtClean="0">
              <a:effectLst>
                <a:glow rad="63500">
                  <a:schemeClr val="bg1">
                    <a:lumMod val="85000"/>
                    <a:alpha val="40000"/>
                  </a:schemeClr>
                </a:glow>
              </a:effectLst>
              <a:ea typeface="맑은 고딕" pitchFamily="50" charset="-127"/>
            </a:endParaRPr>
          </a:p>
          <a:p>
            <a:pPr marL="228600" indent="-228600">
              <a:spcBef>
                <a:spcPts val="300"/>
              </a:spcBef>
              <a:buClr>
                <a:srgbClr val="3E7F15"/>
              </a:buClr>
              <a:buSzPts val="900"/>
              <a:defRPr/>
            </a:pPr>
            <a:r>
              <a:rPr lang="en-US" altLang="ko-KR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2. </a:t>
            </a:r>
            <a:r>
              <a:rPr lang="ko-KR" altLang="en-US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물품조건 </a:t>
            </a:r>
            <a:r>
              <a:rPr lang="ko-KR" altLang="en-US" sz="800" dirty="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검색 및 선택</a:t>
            </a:r>
            <a:endParaRPr lang="en-US" altLang="ko-KR" sz="800" dirty="0" smtClean="0">
              <a:effectLst>
                <a:glow rad="63500">
                  <a:schemeClr val="bg1">
                    <a:lumMod val="85000"/>
                    <a:alpha val="40000"/>
                  </a:schemeClr>
                </a:glow>
              </a:effectLst>
              <a:ea typeface="맑은 고딕" pitchFamily="50" charset="-127"/>
            </a:endParaRPr>
          </a:p>
          <a:p>
            <a:pPr marL="228600" indent="-228600">
              <a:spcBef>
                <a:spcPts val="300"/>
              </a:spcBef>
              <a:buClr>
                <a:srgbClr val="3E7F15"/>
              </a:buClr>
              <a:buSzPts val="900"/>
              <a:defRPr/>
            </a:pPr>
            <a:r>
              <a:rPr lang="en-US" altLang="ko-KR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3. </a:t>
            </a:r>
            <a:r>
              <a:rPr lang="ko-KR" altLang="en-US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주문</a:t>
            </a:r>
            <a:r>
              <a:rPr lang="en-US" altLang="ko-KR" sz="800" dirty="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, </a:t>
            </a:r>
            <a:r>
              <a:rPr lang="ko-KR" altLang="en-US" sz="800" dirty="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결제</a:t>
            </a:r>
            <a:endParaRPr lang="en-US" altLang="ko-KR" sz="800" dirty="0" smtClean="0">
              <a:effectLst>
                <a:glow rad="63500">
                  <a:schemeClr val="bg1">
                    <a:lumMod val="85000"/>
                    <a:alpha val="40000"/>
                  </a:schemeClr>
                </a:glow>
              </a:effectLst>
              <a:ea typeface="맑은 고딕" pitchFamily="50" charset="-127"/>
            </a:endParaRPr>
          </a:p>
          <a:p>
            <a:pPr marL="228600" indent="-228600">
              <a:spcBef>
                <a:spcPts val="300"/>
              </a:spcBef>
              <a:buClr>
                <a:srgbClr val="3E7F15"/>
              </a:buClr>
              <a:buSzPts val="900"/>
              <a:defRPr/>
            </a:pPr>
            <a:r>
              <a:rPr lang="en-US" altLang="ko-KR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4. </a:t>
            </a:r>
            <a:r>
              <a:rPr lang="ko-KR" altLang="en-US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납품 </a:t>
            </a:r>
            <a:r>
              <a:rPr lang="ko-KR" altLang="en-US" sz="800" dirty="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및 영수증 발급</a:t>
            </a:r>
            <a:endParaRPr lang="en-US" altLang="ko-KR" sz="800" dirty="0" smtClean="0">
              <a:effectLst>
                <a:glow rad="63500">
                  <a:schemeClr val="bg1">
                    <a:lumMod val="85000"/>
                    <a:alpha val="40000"/>
                  </a:schemeClr>
                </a:glow>
              </a:effectLst>
              <a:ea typeface="맑은 고딕" pitchFamily="50" charset="-127"/>
            </a:endParaRPr>
          </a:p>
          <a:p>
            <a:pPr marL="228600" indent="-228600">
              <a:spcBef>
                <a:spcPts val="300"/>
              </a:spcBef>
              <a:buClr>
                <a:srgbClr val="3E7F15"/>
              </a:buClr>
              <a:buSzPts val="900"/>
              <a:defRPr/>
            </a:pPr>
            <a:r>
              <a:rPr lang="en-US" altLang="ko-KR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5. </a:t>
            </a:r>
            <a:r>
              <a:rPr lang="ko-KR" altLang="en-US" sz="80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물품 </a:t>
            </a:r>
            <a:r>
              <a:rPr lang="ko-KR" altLang="en-US" sz="800" dirty="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수령</a:t>
            </a:r>
            <a:r>
              <a:rPr lang="en-US" altLang="ko-KR" sz="800" dirty="0" smtClean="0">
                <a:effectLst>
                  <a:glow rad="63500">
                    <a:schemeClr val="bg1">
                      <a:lumMod val="85000"/>
                      <a:alpha val="40000"/>
                    </a:schemeClr>
                  </a:glow>
                </a:effectLst>
                <a:ea typeface="맑은 고딕" pitchFamily="50" charset="-127"/>
              </a:rPr>
              <a:t>  </a:t>
            </a:r>
            <a:endParaRPr lang="en-US" altLang="ko-KR" sz="800" dirty="0">
              <a:effectLst>
                <a:glow rad="63500">
                  <a:schemeClr val="bg1">
                    <a:lumMod val="85000"/>
                    <a:alpha val="40000"/>
                  </a:schemeClr>
                </a:glow>
              </a:effectLst>
              <a:ea typeface="맑은 고딕" pitchFamily="50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380845" y="9120947"/>
            <a:ext cx="1440160" cy="2539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050" b="1" spc="-150" smtClean="0">
                <a:latin typeface="+mj-ea"/>
                <a:ea typeface="+mj-ea"/>
              </a:rPr>
              <a:t>거래소 일반거</a:t>
            </a:r>
            <a:r>
              <a:rPr lang="ko-KR" altLang="en-US" sz="1050" b="1" spc="-150">
                <a:latin typeface="+mj-ea"/>
                <a:ea typeface="+mj-ea"/>
              </a:rPr>
              <a:t>래</a:t>
            </a:r>
            <a:r>
              <a:rPr lang="ko-KR" altLang="en-US" sz="1050" b="1" spc="-150" smtClean="0">
                <a:latin typeface="+mj-ea"/>
                <a:ea typeface="+mj-ea"/>
              </a:rPr>
              <a:t> </a:t>
            </a:r>
            <a:r>
              <a:rPr lang="ko-KR" altLang="en-US" sz="1050" b="1" spc="-150" dirty="0" smtClean="0">
                <a:latin typeface="+mj-ea"/>
                <a:ea typeface="+mj-ea"/>
              </a:rPr>
              <a:t>시스템</a:t>
            </a:r>
            <a:endParaRPr lang="ko-KR" altLang="en-US" sz="1050" b="1" spc="-150" dirty="0">
              <a:latin typeface="+mj-ea"/>
              <a:ea typeface="+mj-ea"/>
            </a:endParaRPr>
          </a:p>
        </p:txBody>
      </p:sp>
      <p:sp>
        <p:nvSpPr>
          <p:cNvPr id="68" name="모서리가 둥근 직사각형 67"/>
          <p:cNvSpPr/>
          <p:nvPr/>
        </p:nvSpPr>
        <p:spPr>
          <a:xfrm>
            <a:off x="5181045" y="8294744"/>
            <a:ext cx="1167835" cy="1224136"/>
          </a:xfrm>
          <a:prstGeom prst="roundRect">
            <a:avLst/>
          </a:prstGeom>
          <a:ln w="25400">
            <a:solidFill>
              <a:srgbClr val="7030A0"/>
            </a:solidFill>
            <a:prstDash val="sys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69" name="그림 6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22" t="13694" r="9125" b="17834"/>
          <a:stretch>
            <a:fillRect/>
          </a:stretch>
        </p:blipFill>
        <p:spPr>
          <a:xfrm>
            <a:off x="5253053" y="8942815"/>
            <a:ext cx="288032" cy="288032"/>
          </a:xfrm>
          <a:prstGeom prst="rect">
            <a:avLst/>
          </a:prstGeom>
        </p:spPr>
      </p:pic>
      <p:pic>
        <p:nvPicPr>
          <p:cNvPr id="70" name="그림 6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29117" y="8870807"/>
            <a:ext cx="432048" cy="360040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325062" y="8366751"/>
            <a:ext cx="864096" cy="4154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 smtClean="0">
                <a:latin typeface="+mj-ea"/>
                <a:ea typeface="+mj-ea"/>
              </a:rPr>
              <a:t>정보제공</a:t>
            </a:r>
            <a:endParaRPr lang="en-US" altLang="ko-KR" sz="1050" b="1" dirty="0" smtClean="0">
              <a:latin typeface="+mj-ea"/>
              <a:ea typeface="+mj-ea"/>
            </a:endParaRPr>
          </a:p>
          <a:p>
            <a:pPr algn="ctr"/>
            <a:r>
              <a:rPr lang="ko-KR" altLang="en-US" sz="1050" b="1" dirty="0" smtClean="0">
                <a:latin typeface="+mj-ea"/>
                <a:ea typeface="+mj-ea"/>
              </a:rPr>
              <a:t>안전거</a:t>
            </a:r>
            <a:r>
              <a:rPr lang="ko-KR" altLang="en-US" sz="1050" b="1" dirty="0">
                <a:latin typeface="+mj-ea"/>
                <a:ea typeface="+mj-ea"/>
              </a:rPr>
              <a:t>래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149110" y="9180325"/>
            <a:ext cx="1256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b="1" dirty="0" smtClean="0">
                <a:ea typeface="+mj-ea"/>
              </a:rPr>
              <a:t>세금계산서발급</a:t>
            </a:r>
            <a:endParaRPr lang="en-US" altLang="ko-KR" sz="800" b="1" dirty="0">
              <a:ea typeface="+mj-ea"/>
            </a:endParaRPr>
          </a:p>
          <a:p>
            <a:pPr algn="ctr"/>
            <a:r>
              <a:rPr lang="ko-KR" altLang="en-US" sz="800" b="1" dirty="0" smtClean="0">
                <a:ea typeface="+mj-ea"/>
              </a:rPr>
              <a:t>온라인거래장터 제공</a:t>
            </a:r>
            <a:endParaRPr lang="ko-KR" altLang="en-US" sz="800" b="1" dirty="0">
              <a:ea typeface="+mj-ea"/>
            </a:endParaRPr>
          </a:p>
        </p:txBody>
      </p:sp>
      <p:sp>
        <p:nvSpPr>
          <p:cNvPr id="73" name="왼쪽 화살표 72"/>
          <p:cNvSpPr/>
          <p:nvPr/>
        </p:nvSpPr>
        <p:spPr>
          <a:xfrm flipH="1">
            <a:off x="1940685" y="8792255"/>
            <a:ext cx="216024" cy="208115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TextBox 73"/>
          <p:cNvSpPr txBox="1"/>
          <p:nvPr/>
        </p:nvSpPr>
        <p:spPr>
          <a:xfrm>
            <a:off x="572533" y="8657638"/>
            <a:ext cx="369332" cy="7172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반</a:t>
            </a:r>
            <a:endParaRPr lang="ko-KR" alt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모서리가 둥근 직사각형 74"/>
          <p:cNvSpPr/>
          <p:nvPr/>
        </p:nvSpPr>
        <p:spPr>
          <a:xfrm>
            <a:off x="1148598" y="8306575"/>
            <a:ext cx="720079" cy="1212304"/>
          </a:xfrm>
          <a:prstGeom prst="round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6" name="그림 7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2613" y="8582776"/>
            <a:ext cx="446992" cy="504055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1004581" y="9144031"/>
            <a:ext cx="10081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spc="-150" dirty="0" smtClean="0">
                <a:latin typeface="+mj-ea"/>
                <a:ea typeface="+mj-ea"/>
              </a:rPr>
              <a:t>공급자 </a:t>
            </a:r>
            <a:r>
              <a:rPr lang="en-US" altLang="ko-KR" sz="900" b="1" spc="-150" dirty="0" smtClean="0">
                <a:latin typeface="+mj-ea"/>
                <a:ea typeface="+mj-ea"/>
              </a:rPr>
              <a:t>· </a:t>
            </a:r>
            <a:r>
              <a:rPr lang="ko-KR" altLang="en-US" sz="900" b="1" spc="-150" dirty="0" smtClean="0">
                <a:latin typeface="+mj-ea"/>
                <a:ea typeface="+mj-ea"/>
              </a:rPr>
              <a:t>수요자</a:t>
            </a:r>
            <a:endParaRPr lang="ko-KR" altLang="en-US" sz="900" b="1" spc="-150" dirty="0"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329511" y="8799379"/>
            <a:ext cx="6436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b="1" dirty="0" smtClean="0">
                <a:ea typeface="+mj-ea"/>
              </a:rPr>
              <a:t>거래관리</a:t>
            </a:r>
            <a:endParaRPr lang="ko-KR" altLang="en-US" sz="800" b="1" dirty="0"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245175" y="6512726"/>
            <a:ext cx="6436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b="1" smtClean="0">
                <a:ea typeface="+mj-ea"/>
              </a:rPr>
              <a:t>계약관리</a:t>
            </a:r>
            <a:endParaRPr lang="ko-KR" altLang="en-US" sz="800" b="1" dirty="0"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4165055" y="6096648"/>
            <a:ext cx="104387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700" spc="-60" smtClean="0"/>
              <a:t>순환자원</a:t>
            </a:r>
            <a:r>
              <a:rPr lang="en-US" altLang="ko-KR" sz="700" spc="-60" smtClean="0"/>
              <a:t>/</a:t>
            </a:r>
            <a:r>
              <a:rPr lang="ko-KR" altLang="en-US" sz="700" spc="-60" smtClean="0"/>
              <a:t>중고물품을</a:t>
            </a:r>
            <a:endParaRPr lang="en-US" altLang="ko-KR" sz="700" spc="-60" smtClean="0"/>
          </a:p>
          <a:p>
            <a:r>
              <a:rPr lang="ko-KR" altLang="en-US" sz="700" spc="-150" smtClean="0"/>
              <a:t>입찰수수료없이 자율적으로</a:t>
            </a:r>
            <a:endParaRPr lang="en-US" altLang="ko-KR" sz="700" spc="-150" smtClean="0"/>
          </a:p>
          <a:p>
            <a:r>
              <a:rPr lang="ko-KR" altLang="en-US" sz="700" spc="-60" smtClean="0"/>
              <a:t>입찰기능 사용 가능</a:t>
            </a:r>
            <a:endParaRPr lang="ko-KR" altLang="en-US" sz="7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22220"/>
            <a:ext cx="6858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28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28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회 순환자원거래소 </a:t>
            </a:r>
            <a:endParaRPr lang="en-US" altLang="ko-KR" sz="2800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폐자원 거래 </a:t>
            </a:r>
            <a:r>
              <a:rPr lang="en-US" altLang="ko-KR" sz="28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UP </a:t>
            </a:r>
            <a:r>
              <a:rPr lang="ko-KR" altLang="en-US" sz="2800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캠페인 안내</a:t>
            </a:r>
            <a:endParaRPr lang="ko-KR" altLang="en-US" sz="2800" b="1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326694" y="1254719"/>
            <a:ext cx="6192688" cy="8557193"/>
          </a:xfrm>
          <a:prstGeom prst="roundRect">
            <a:avLst>
              <a:gd name="adj" fmla="val 484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627469" y="-130715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0728" y="9411083"/>
            <a:ext cx="1104616" cy="254700"/>
          </a:xfrm>
          <a:prstGeom prst="rect">
            <a:avLst/>
          </a:prstGeom>
        </p:spPr>
      </p:pic>
      <p:pic>
        <p:nvPicPr>
          <p:cNvPr id="15" name="Picture 8" descr="10"/>
          <p:cNvPicPr>
            <a:picLocks noChangeAspect="1" noChangeArrowheads="1"/>
          </p:cNvPicPr>
          <p:nvPr/>
        </p:nvPicPr>
        <p:blipFill>
          <a:blip r:embed="rId3" cstate="print"/>
          <a:srcRect l="3658" t="369" r="79190" b="95882"/>
          <a:stretch>
            <a:fillRect/>
          </a:stretch>
        </p:blipFill>
        <p:spPr bwMode="auto">
          <a:xfrm>
            <a:off x="2849439" y="9411083"/>
            <a:ext cx="1155625" cy="324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53136" y="9303073"/>
            <a:ext cx="1203252" cy="396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" name="모서리가 둥근 직사각형 70"/>
          <p:cNvSpPr/>
          <p:nvPr/>
        </p:nvSpPr>
        <p:spPr>
          <a:xfrm>
            <a:off x="510682" y="6048823"/>
            <a:ext cx="4575505" cy="39909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72" name="모서리가 둥근 직사각형 71"/>
          <p:cNvSpPr/>
          <p:nvPr/>
        </p:nvSpPr>
        <p:spPr>
          <a:xfrm>
            <a:off x="1366395" y="1334805"/>
            <a:ext cx="5031570" cy="42239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1389392" y="1334805"/>
            <a:ext cx="5129990" cy="1731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</a:t>
            </a:r>
            <a:r>
              <a:rPr lang="ko-KR" altLang="en-US" sz="14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b="1" u="sng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유통지원 </a:t>
            </a:r>
            <a:r>
              <a:rPr lang="ko-KR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신청 건수 </a:t>
            </a:r>
            <a:r>
              <a:rPr lang="en-US" altLang="ko-KR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 </a:t>
            </a:r>
            <a:r>
              <a:rPr lang="ko-KR" altLang="en-US" sz="1400" b="1" u="sng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전자입찰 자격승인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또는</a:t>
            </a:r>
            <a:r>
              <a:rPr lang="ko-KR" altLang="en-US" sz="1400" b="1" u="sng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공고 건수</a:t>
            </a:r>
            <a:r>
              <a:rPr lang="ko-KR" altLang="en-US" sz="1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14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9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유통지원 신청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유통지원</a:t>
            </a:r>
            <a:r>
              <a:rPr lang="en-US" altLang="ko-KR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 err="1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올바로시스템</a:t>
            </a:r>
            <a:r>
              <a:rPr lang="ko-KR" altLang="en-US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정보활용 동의서 제출</a:t>
            </a:r>
            <a:r>
              <a:rPr lang="en-US" altLang="ko-KR" sz="1200" b="1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</a:t>
            </a:r>
            <a:r>
              <a:rPr lang="en-US" altLang="ko-KR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현장 방문에 응한 업체 수</a:t>
            </a:r>
            <a:endParaRPr lang="en-US" altLang="ko-KR" sz="1200" b="1" dirty="0" smtClean="0">
              <a:solidFill>
                <a:srgbClr val="0066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 입찰 공고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거래소의 전자입찰 공고 개제 건수</a:t>
            </a:r>
            <a:r>
              <a:rPr lang="en-US" altLang="ko-KR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 기준</a:t>
            </a:r>
            <a:r>
              <a:rPr lang="en-US" altLang="ko-KR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 입찰 자격 승인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200" b="1" dirty="0" smtClean="0">
                <a:solidFill>
                  <a:srgbClr val="0066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거래소 전자 입찰 기능 이용 회원 승인 건수</a:t>
            </a:r>
          </a:p>
        </p:txBody>
      </p:sp>
      <p:sp>
        <p:nvSpPr>
          <p:cNvPr id="74" name="직사각형 73"/>
          <p:cNvSpPr/>
          <p:nvPr/>
        </p:nvSpPr>
        <p:spPr>
          <a:xfrm>
            <a:off x="-168488" y="1637512"/>
            <a:ext cx="2091011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40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점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564908" y="5998737"/>
            <a:ext cx="5199641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관할 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폐기물 업체의 </a:t>
            </a:r>
            <a:r>
              <a:rPr lang="ko-KR" altLang="en-US" sz="14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거래소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이용</a:t>
            </a:r>
            <a:r>
              <a:rPr lang="ko-KR" altLang="en-US" sz="1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폐기물 거래 실적</a:t>
            </a:r>
            <a:endParaRPr lang="en-US" altLang="ko-KR" sz="14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8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(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일반거래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업체의 배출 혹은 처리 내역을 순환자원거래소에 등록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거래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(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재고거래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거래소의 재고관리 기능을 이용하여 물품 거래 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7" name="모서리가 둥근 직사각형 76"/>
          <p:cNvSpPr/>
          <p:nvPr/>
        </p:nvSpPr>
        <p:spPr>
          <a:xfrm>
            <a:off x="507966" y="7185152"/>
            <a:ext cx="4694024" cy="37888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543970" y="7109344"/>
            <a:ext cx="6428019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관할 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폐기물 배출 업체의 </a:t>
            </a:r>
            <a:r>
              <a:rPr lang="ko-KR" altLang="en-US" sz="1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처리방법 재활용 전환</a:t>
            </a:r>
            <a:endParaRPr lang="en-US" altLang="ko-KR" sz="14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8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지자체별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올바로시스템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기준 지정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건설 폐기물의 </a:t>
            </a:r>
            <a:r>
              <a:rPr lang="ko-KR" altLang="en-US" sz="1200" b="1" u="sng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배출자</a:t>
            </a:r>
            <a:r>
              <a:rPr lang="ko-KR" altLang="en-US" sz="1200" b="1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처리방법이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재활용으로 전환된 건수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9" name="모서리가 둥근 직사각형 78"/>
          <p:cNvSpPr/>
          <p:nvPr/>
        </p:nvSpPr>
        <p:spPr>
          <a:xfrm>
            <a:off x="507966" y="8270765"/>
            <a:ext cx="3492388" cy="40939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471962" y="8219951"/>
            <a:ext cx="529258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순환자원거래소 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활성화 </a:t>
            </a:r>
            <a:r>
              <a:rPr lang="ko-KR" altLang="en-US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홍보 실적</a:t>
            </a:r>
            <a:endParaRPr lang="en-US" altLang="ko-KR" sz="16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altLang="ko-KR" sz="8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홍보 사례를 자체 증빙 문서로 제출 → 심사 순위 선정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(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거래소 주요사업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중고물품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폐기물 거래 활성화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유통지원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입찰거래 등</a:t>
            </a: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81" name="그룹 80"/>
          <p:cNvGrpSpPr/>
          <p:nvPr/>
        </p:nvGrpSpPr>
        <p:grpSpPr>
          <a:xfrm>
            <a:off x="295839" y="1350387"/>
            <a:ext cx="1044929" cy="813537"/>
            <a:chOff x="6353842" y="1735103"/>
            <a:chExt cx="1152128" cy="622198"/>
          </a:xfrm>
        </p:grpSpPr>
        <p:grpSp>
          <p:nvGrpSpPr>
            <p:cNvPr id="82" name="그룹 81"/>
            <p:cNvGrpSpPr/>
            <p:nvPr/>
          </p:nvGrpSpPr>
          <p:grpSpPr>
            <a:xfrm>
              <a:off x="6353842" y="1861827"/>
              <a:ext cx="1152128" cy="495474"/>
              <a:chOff x="6353842" y="1861827"/>
              <a:chExt cx="1152128" cy="495474"/>
            </a:xfrm>
          </p:grpSpPr>
          <p:sp>
            <p:nvSpPr>
              <p:cNvPr id="86" name="타원 85"/>
              <p:cNvSpPr/>
              <p:nvPr/>
            </p:nvSpPr>
            <p:spPr>
              <a:xfrm rot="21370901">
                <a:off x="6388386" y="1861827"/>
                <a:ext cx="1105571" cy="475253"/>
              </a:xfrm>
              <a:prstGeom prst="ellipse">
                <a:avLst/>
              </a:prstGeom>
              <a:noFill/>
              <a:ln w="19050">
                <a:solidFill>
                  <a:srgbClr val="66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7" name="타원 86"/>
              <p:cNvSpPr/>
              <p:nvPr/>
            </p:nvSpPr>
            <p:spPr>
              <a:xfrm rot="306987">
                <a:off x="6353842" y="1882048"/>
                <a:ext cx="1152128" cy="475253"/>
              </a:xfrm>
              <a:prstGeom prst="ellipse">
                <a:avLst/>
              </a:prstGeom>
              <a:noFill/>
              <a:ln w="19050">
                <a:solidFill>
                  <a:srgbClr val="66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3" name="그룹 82"/>
            <p:cNvGrpSpPr/>
            <p:nvPr/>
          </p:nvGrpSpPr>
          <p:grpSpPr>
            <a:xfrm>
              <a:off x="6415150" y="1735103"/>
              <a:ext cx="319820" cy="226350"/>
              <a:chOff x="6415150" y="1735103"/>
              <a:chExt cx="319820" cy="226350"/>
            </a:xfrm>
          </p:grpSpPr>
          <p:sp>
            <p:nvSpPr>
              <p:cNvPr id="84" name="포인트가 5개인 별 83"/>
              <p:cNvSpPr/>
              <p:nvPr/>
            </p:nvSpPr>
            <p:spPr>
              <a:xfrm>
                <a:off x="6590954" y="1735103"/>
                <a:ext cx="144016" cy="129452"/>
              </a:xfrm>
              <a:prstGeom prst="star5">
                <a:avLst/>
              </a:prstGeom>
              <a:solidFill>
                <a:srgbClr val="669900"/>
              </a:solidFill>
              <a:ln w="9525">
                <a:solidFill>
                  <a:srgbClr val="66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5" name="포인트가 5개인 별 84"/>
              <p:cNvSpPr/>
              <p:nvPr/>
            </p:nvSpPr>
            <p:spPr>
              <a:xfrm>
                <a:off x="6415150" y="1783148"/>
                <a:ext cx="167206" cy="178305"/>
              </a:xfrm>
              <a:prstGeom prst="star5">
                <a:avLst/>
              </a:prstGeom>
              <a:solidFill>
                <a:srgbClr val="669900"/>
              </a:solidFill>
              <a:ln w="9525">
                <a:solidFill>
                  <a:srgbClr val="66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89" name="원호 88"/>
          <p:cNvSpPr/>
          <p:nvPr/>
        </p:nvSpPr>
        <p:spPr>
          <a:xfrm>
            <a:off x="4727725" y="7260855"/>
            <a:ext cx="977719" cy="113741"/>
          </a:xfrm>
          <a:prstGeom prst="arc">
            <a:avLst/>
          </a:prstGeom>
          <a:ln>
            <a:solidFill>
              <a:srgbClr val="66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모서리가 둥근 직사각형 98"/>
          <p:cNvSpPr/>
          <p:nvPr/>
        </p:nvSpPr>
        <p:spPr>
          <a:xfrm>
            <a:off x="539552" y="3047184"/>
            <a:ext cx="2167613" cy="32115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유통지원</a:t>
            </a:r>
            <a:r>
              <a:rPr lang="ko-KR" altLang="en-US" sz="14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신청 방법</a:t>
            </a:r>
            <a:endParaRPr lang="en-US" altLang="ko-KR" sz="1400" b="1">
              <a:solidFill>
                <a:schemeClr val="tx1">
                  <a:lumMod val="65000"/>
                  <a:lumOff val="3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00" name="그림 9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35175" y="3079342"/>
            <a:ext cx="2628696" cy="680841"/>
          </a:xfrm>
          <a:prstGeom prst="rect">
            <a:avLst/>
          </a:prstGeom>
        </p:spPr>
      </p:pic>
      <p:sp>
        <p:nvSpPr>
          <p:cNvPr id="101" name="직사각형 100"/>
          <p:cNvSpPr/>
          <p:nvPr/>
        </p:nvSpPr>
        <p:spPr>
          <a:xfrm>
            <a:off x="497876" y="3382141"/>
            <a:ext cx="6285631" cy="6106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유선 신청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032-590-4271, 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신청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6"/>
              </a:rPr>
              <a:t>www.re.or.kr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메인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유통지원 희망업체 모집 배너 클릭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2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댓글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남기기 </a:t>
            </a:r>
            <a:endParaRPr lang="ko-KR" altLang="en-US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2" name="직사각형 101"/>
          <p:cNvSpPr/>
          <p:nvPr/>
        </p:nvSpPr>
        <p:spPr>
          <a:xfrm>
            <a:off x="3435175" y="3066048"/>
            <a:ext cx="2685109" cy="6833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/>
          <p:cNvGrpSpPr/>
          <p:nvPr/>
        </p:nvGrpSpPr>
        <p:grpSpPr>
          <a:xfrm>
            <a:off x="448378" y="4459450"/>
            <a:ext cx="5926742" cy="1352119"/>
            <a:chOff x="326694" y="3906342"/>
            <a:chExt cx="8063880" cy="1631992"/>
          </a:xfrm>
        </p:grpSpPr>
        <p:sp>
          <p:nvSpPr>
            <p:cNvPr id="103" name="모서리가 둥근 직사각형 102"/>
            <p:cNvSpPr/>
            <p:nvPr/>
          </p:nvSpPr>
          <p:spPr>
            <a:xfrm>
              <a:off x="4574658" y="3906342"/>
              <a:ext cx="1619672" cy="1631992"/>
            </a:xfrm>
            <a:prstGeom prst="roundRect">
              <a:avLst/>
            </a:prstGeom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뫼비우스 Regular" pitchFamily="2" charset="-127"/>
                <a:ea typeface="뫼비우스 Regular" pitchFamily="2" charset="-127"/>
              </a:endParaRPr>
            </a:p>
          </p:txBody>
        </p:sp>
        <p:sp>
          <p:nvSpPr>
            <p:cNvPr id="104" name="모서리가 둥근 직사각형 103"/>
            <p:cNvSpPr/>
            <p:nvPr/>
          </p:nvSpPr>
          <p:spPr>
            <a:xfrm>
              <a:off x="6770902" y="3906342"/>
              <a:ext cx="1619672" cy="1631992"/>
            </a:xfrm>
            <a:prstGeom prst="roundRect">
              <a:avLst/>
            </a:prstGeom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뫼비우스 Regular" pitchFamily="2" charset="-127"/>
                <a:ea typeface="뫼비우스 Regular" pitchFamily="2" charset="-127"/>
              </a:endParaRPr>
            </a:p>
          </p:txBody>
        </p:sp>
        <p:sp>
          <p:nvSpPr>
            <p:cNvPr id="105" name="모서리가 둥근 직사각형 104"/>
            <p:cNvSpPr/>
            <p:nvPr/>
          </p:nvSpPr>
          <p:spPr>
            <a:xfrm>
              <a:off x="326694" y="3906342"/>
              <a:ext cx="1619672" cy="1631992"/>
            </a:xfrm>
            <a:prstGeom prst="roundRect">
              <a:avLst/>
            </a:prstGeom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뫼비우스 Regular" pitchFamily="2" charset="-127"/>
                <a:ea typeface="뫼비우스 Regular" pitchFamily="2" charset="-127"/>
              </a:endParaRPr>
            </a:p>
          </p:txBody>
        </p:sp>
        <p:pic>
          <p:nvPicPr>
            <p:cNvPr id="106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78365" y="4100764"/>
              <a:ext cx="1495993" cy="972395"/>
            </a:xfrm>
            <a:prstGeom prst="round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7" name="모서리가 둥근 직사각형 106"/>
            <p:cNvSpPr/>
            <p:nvPr/>
          </p:nvSpPr>
          <p:spPr>
            <a:xfrm>
              <a:off x="398194" y="5202486"/>
              <a:ext cx="1432787" cy="271999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smtClean="0">
                  <a:latin typeface="뫼비우스 Regular" pitchFamily="2" charset="-127"/>
                  <a:ea typeface="뫼비우스 Regular" pitchFamily="2" charset="-127"/>
                </a:rPr>
                <a:t>회원가입</a:t>
              </a:r>
              <a:r>
                <a:rPr lang="en-US" altLang="ko-KR" sz="1400" smtClean="0">
                  <a:latin typeface="뫼비우스 Regular" pitchFamily="2" charset="-127"/>
                  <a:ea typeface="뫼비우스 Regular" pitchFamily="2" charset="-127"/>
                </a:rPr>
                <a:t>&gt;</a:t>
              </a:r>
              <a:r>
                <a:rPr lang="ko-KR" altLang="en-US" sz="1400" smtClean="0">
                  <a:latin typeface="뫼비우스 Regular" pitchFamily="2" charset="-127"/>
                  <a:ea typeface="뫼비우스 Regular" pitchFamily="2" charset="-127"/>
                </a:rPr>
                <a:t>로그인</a:t>
              </a:r>
              <a:endParaRPr lang="ko-KR" altLang="en-US" sz="1400">
                <a:latin typeface="뫼비우스 Regular" pitchFamily="2" charset="-127"/>
                <a:ea typeface="뫼비우스 Regular" pitchFamily="2" charset="-127"/>
              </a:endParaRPr>
            </a:p>
          </p:txBody>
        </p:sp>
        <p:sp>
          <p:nvSpPr>
            <p:cNvPr id="108" name="모서리가 둥근 직사각형 107"/>
            <p:cNvSpPr/>
            <p:nvPr/>
          </p:nvSpPr>
          <p:spPr>
            <a:xfrm>
              <a:off x="2450422" y="3906342"/>
              <a:ext cx="1619672" cy="1631992"/>
            </a:xfrm>
            <a:prstGeom prst="roundRect">
              <a:avLst/>
            </a:prstGeom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뫼비우스 Regular" pitchFamily="2" charset="-127"/>
                <a:ea typeface="뫼비우스 Regular" pitchFamily="2" charset="-127"/>
              </a:endParaRPr>
            </a:p>
          </p:txBody>
        </p:sp>
        <p:sp>
          <p:nvSpPr>
            <p:cNvPr id="109" name="갈매기형 수장 108"/>
            <p:cNvSpPr/>
            <p:nvPr/>
          </p:nvSpPr>
          <p:spPr>
            <a:xfrm>
              <a:off x="2126386" y="4388110"/>
              <a:ext cx="186885" cy="679997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10" name="모서리가 둥근 직사각형 109"/>
            <p:cNvSpPr/>
            <p:nvPr/>
          </p:nvSpPr>
          <p:spPr>
            <a:xfrm>
              <a:off x="2319475" y="5202486"/>
              <a:ext cx="1931147" cy="271999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err="1" smtClean="0">
                  <a:latin typeface="뫼비우스 Regular" pitchFamily="2" charset="-127"/>
                  <a:ea typeface="뫼비우스 Regular" pitchFamily="2" charset="-127"/>
                </a:rPr>
                <a:t>나의방</a:t>
              </a:r>
              <a:r>
                <a:rPr lang="en-US" altLang="ko-KR" sz="1200" dirty="0" smtClean="0">
                  <a:latin typeface="뫼비우스 Regular" pitchFamily="2" charset="-127"/>
                  <a:ea typeface="뫼비우스 Regular" pitchFamily="2" charset="-127"/>
                </a:rPr>
                <a:t>&gt;</a:t>
              </a:r>
              <a:r>
                <a:rPr lang="ko-KR" altLang="en-US" sz="1200" dirty="0" err="1" smtClean="0">
                  <a:latin typeface="뫼비우스 Regular" pitchFamily="2" charset="-127"/>
                  <a:ea typeface="뫼비우스 Regular" pitchFamily="2" charset="-127"/>
                </a:rPr>
                <a:t>나의방현황</a:t>
              </a:r>
              <a:r>
                <a:rPr lang="en-US" altLang="ko-KR" sz="1200" dirty="0" smtClean="0">
                  <a:latin typeface="뫼비우스 Regular" pitchFamily="2" charset="-127"/>
                  <a:ea typeface="뫼비우스 Regular" pitchFamily="2" charset="-127"/>
                </a:rPr>
                <a:t>&gt;</a:t>
              </a:r>
            </a:p>
            <a:p>
              <a:pPr algn="ctr"/>
              <a:r>
                <a:rPr lang="ko-KR" altLang="en-US" sz="1200" dirty="0" smtClean="0">
                  <a:latin typeface="뫼비우스 Regular" pitchFamily="2" charset="-127"/>
                  <a:ea typeface="뫼비우스 Regular" pitchFamily="2" charset="-127"/>
                </a:rPr>
                <a:t>입찰자격신청</a:t>
              </a:r>
              <a:endParaRPr lang="ko-KR" altLang="en-US" sz="1200" dirty="0">
                <a:latin typeface="뫼비우스 Regular" pitchFamily="2" charset="-127"/>
                <a:ea typeface="뫼비우스 Regular" pitchFamily="2" charset="-127"/>
              </a:endParaRPr>
            </a:p>
          </p:txBody>
        </p:sp>
        <p:sp>
          <p:nvSpPr>
            <p:cNvPr id="111" name="갈매기형 수장 110"/>
            <p:cNvSpPr/>
            <p:nvPr/>
          </p:nvSpPr>
          <p:spPr>
            <a:xfrm>
              <a:off x="4214618" y="4410398"/>
              <a:ext cx="186885" cy="679997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12" name="갈매기형 수장 111"/>
            <p:cNvSpPr/>
            <p:nvPr/>
          </p:nvSpPr>
          <p:spPr>
            <a:xfrm>
              <a:off x="6410862" y="4410398"/>
              <a:ext cx="186885" cy="679997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pic>
          <p:nvPicPr>
            <p:cNvPr id="113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493291" y="4050359"/>
              <a:ext cx="1492038" cy="1020289"/>
            </a:xfrm>
            <a:prstGeom prst="round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4" name="모서리가 둥근 직사각형 113"/>
            <p:cNvSpPr/>
            <p:nvPr/>
          </p:nvSpPr>
          <p:spPr>
            <a:xfrm>
              <a:off x="4790682" y="5202486"/>
              <a:ext cx="1308197" cy="271999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smtClean="0">
                  <a:latin typeface="뫼비우스 Regular" pitchFamily="2" charset="-127"/>
                  <a:ea typeface="뫼비우스 Regular" pitchFamily="2" charset="-127"/>
                </a:rPr>
                <a:t>입찰참가승인</a:t>
              </a:r>
              <a:endParaRPr lang="en-US" altLang="ko-KR" sz="1400" smtClean="0">
                <a:latin typeface="뫼비우스 Regular" pitchFamily="2" charset="-127"/>
                <a:ea typeface="뫼비우스 Regular" pitchFamily="2" charset="-127"/>
              </a:endParaRPr>
            </a:p>
          </p:txBody>
        </p:sp>
        <p:sp>
          <p:nvSpPr>
            <p:cNvPr id="115" name="모서리가 둥근 직사각형 114"/>
            <p:cNvSpPr/>
            <p:nvPr/>
          </p:nvSpPr>
          <p:spPr>
            <a:xfrm>
              <a:off x="4574658" y="4986462"/>
              <a:ext cx="1619672" cy="271999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smtClean="0">
                  <a:solidFill>
                    <a:srgbClr val="002060"/>
                  </a:solidFill>
                  <a:latin typeface="뫼비우스 Regular" pitchFamily="2" charset="-127"/>
                  <a:ea typeface="뫼비우스 Regular" pitchFamily="2" charset="-127"/>
                </a:rPr>
                <a:t>(</a:t>
              </a:r>
              <a:r>
                <a:rPr lang="ko-KR" altLang="en-US" sz="1100" smtClean="0">
                  <a:solidFill>
                    <a:srgbClr val="002060"/>
                  </a:solidFill>
                  <a:latin typeface="뫼비우스 Regular" pitchFamily="2" charset="-127"/>
                  <a:ea typeface="뫼비우스 Regular" pitchFamily="2" charset="-127"/>
                </a:rPr>
                <a:t>담당자</a:t>
              </a:r>
              <a:r>
                <a:rPr lang="en-US" altLang="ko-KR" sz="1100" smtClean="0">
                  <a:solidFill>
                    <a:srgbClr val="002060"/>
                  </a:solidFill>
                  <a:latin typeface="뫼비우스 Regular" pitchFamily="2" charset="-127"/>
                  <a:ea typeface="뫼비우스 Regular" pitchFamily="2" charset="-127"/>
                </a:rPr>
                <a:t>)</a:t>
              </a:r>
              <a:endParaRPr lang="ko-KR" altLang="en-US" sz="1100">
                <a:solidFill>
                  <a:srgbClr val="002060"/>
                </a:solidFill>
                <a:latin typeface="뫼비우스 Regular" pitchFamily="2" charset="-127"/>
                <a:ea typeface="뫼비우스 Regular" pitchFamily="2" charset="-127"/>
              </a:endParaRPr>
            </a:p>
          </p:txBody>
        </p:sp>
        <p:sp>
          <p:nvSpPr>
            <p:cNvPr id="116" name="모서리가 둥근 직사각형 115"/>
            <p:cNvSpPr/>
            <p:nvPr/>
          </p:nvSpPr>
          <p:spPr>
            <a:xfrm>
              <a:off x="6986926" y="5202486"/>
              <a:ext cx="1308197" cy="271999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smtClean="0">
                  <a:latin typeface="뫼비우스 Regular" pitchFamily="2" charset="-127"/>
                  <a:ea typeface="뫼비우스 Regular" pitchFamily="2" charset="-127"/>
                </a:rPr>
                <a:t>입찰공고등록</a:t>
              </a:r>
              <a:endParaRPr lang="en-US" altLang="ko-KR" sz="1400" smtClean="0">
                <a:latin typeface="뫼비우스 Regular" pitchFamily="2" charset="-127"/>
                <a:ea typeface="뫼비우스 Regular" pitchFamily="2" charset="-127"/>
              </a:endParaRPr>
            </a:p>
          </p:txBody>
        </p:sp>
        <p:pic>
          <p:nvPicPr>
            <p:cNvPr id="117" name="Picture 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814280" y="4050359"/>
              <a:ext cx="1551998" cy="1063477"/>
            </a:xfrm>
            <a:prstGeom prst="round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8" name="Picture 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633400" y="4050359"/>
              <a:ext cx="1495992" cy="883995"/>
            </a:xfrm>
            <a:prstGeom prst="round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9" name="모서리가 둥근 직사각형 118"/>
          <p:cNvSpPr/>
          <p:nvPr/>
        </p:nvSpPr>
        <p:spPr>
          <a:xfrm>
            <a:off x="528263" y="4065561"/>
            <a:ext cx="3312368" cy="32115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전자입찰 </a:t>
            </a:r>
            <a:r>
              <a:rPr lang="ko-KR" altLang="en-US" sz="1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자격신청 </a:t>
            </a:r>
            <a:r>
              <a:rPr lang="ko-KR" altLang="en-US" sz="1400" b="1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및</a:t>
            </a:r>
            <a:r>
              <a:rPr lang="ko-KR" altLang="en-US" sz="1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공고 등록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방법</a:t>
            </a:r>
            <a:endParaRPr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0" name="원호 119"/>
          <p:cNvSpPr/>
          <p:nvPr/>
        </p:nvSpPr>
        <p:spPr>
          <a:xfrm rot="1349321">
            <a:off x="4195422" y="5994633"/>
            <a:ext cx="1888900" cy="3003833"/>
          </a:xfrm>
          <a:prstGeom prst="arc">
            <a:avLst>
              <a:gd name="adj1" fmla="val 16200000"/>
              <a:gd name="adj2" fmla="val 2761950"/>
            </a:avLst>
          </a:prstGeom>
          <a:noFill/>
          <a:ln>
            <a:solidFill>
              <a:srgbClr val="66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2" name="그룹 91"/>
          <p:cNvGrpSpPr/>
          <p:nvPr/>
        </p:nvGrpSpPr>
        <p:grpSpPr>
          <a:xfrm>
            <a:off x="5602414" y="6660274"/>
            <a:ext cx="1181093" cy="775598"/>
            <a:chOff x="6353842" y="1832349"/>
            <a:chExt cx="1175753" cy="524952"/>
          </a:xfrm>
          <a:solidFill>
            <a:schemeClr val="bg1"/>
          </a:solidFill>
        </p:grpSpPr>
        <p:grpSp>
          <p:nvGrpSpPr>
            <p:cNvPr id="93" name="그룹 92"/>
            <p:cNvGrpSpPr/>
            <p:nvPr/>
          </p:nvGrpSpPr>
          <p:grpSpPr>
            <a:xfrm>
              <a:off x="6353842" y="1861827"/>
              <a:ext cx="1152128" cy="495474"/>
              <a:chOff x="6353842" y="1861827"/>
              <a:chExt cx="1152128" cy="495474"/>
            </a:xfrm>
            <a:grpFill/>
          </p:grpSpPr>
          <p:sp>
            <p:nvSpPr>
              <p:cNvPr id="95" name="타원 94"/>
              <p:cNvSpPr/>
              <p:nvPr/>
            </p:nvSpPr>
            <p:spPr>
              <a:xfrm rot="21370901">
                <a:off x="6388386" y="1861827"/>
                <a:ext cx="1105571" cy="475253"/>
              </a:xfrm>
              <a:prstGeom prst="ellipse">
                <a:avLst/>
              </a:prstGeom>
              <a:grpFill/>
              <a:ln w="19050">
                <a:solidFill>
                  <a:srgbClr val="66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6" name="타원 95"/>
              <p:cNvSpPr/>
              <p:nvPr/>
            </p:nvSpPr>
            <p:spPr>
              <a:xfrm rot="306987">
                <a:off x="6353842" y="1882048"/>
                <a:ext cx="1152128" cy="475253"/>
              </a:xfrm>
              <a:prstGeom prst="ellipse">
                <a:avLst/>
              </a:prstGeom>
              <a:grpFill/>
              <a:ln w="19050">
                <a:solidFill>
                  <a:srgbClr val="66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4" name="포인트가 5개인 별 93"/>
            <p:cNvSpPr/>
            <p:nvPr/>
          </p:nvSpPr>
          <p:spPr>
            <a:xfrm>
              <a:off x="7385579" y="1832349"/>
              <a:ext cx="144016" cy="129452"/>
            </a:xfrm>
            <a:prstGeom prst="star5">
              <a:avLst/>
            </a:prstGeom>
            <a:grpFill/>
            <a:ln w="9525">
              <a:solidFill>
                <a:srgbClr val="66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1" name="직사각형 90"/>
          <p:cNvSpPr/>
          <p:nvPr/>
        </p:nvSpPr>
        <p:spPr>
          <a:xfrm>
            <a:off x="5025134" y="6856711"/>
            <a:ext cx="2311920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각 </a:t>
            </a:r>
            <a:r>
              <a:rPr lang="en-US" altLang="ko-KR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20</a:t>
            </a:r>
            <a:r>
              <a:rPr lang="ko-KR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점</a:t>
            </a:r>
            <a:endParaRPr lang="ko-KR" altLang="en-US" sz="2000" dirty="0">
              <a:solidFill>
                <a:schemeClr val="tx1">
                  <a:lumMod val="50000"/>
                  <a:lumOff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1525</TotalTime>
  <Words>645</Words>
  <Application>Microsoft Office PowerPoint</Application>
  <PresentationFormat>A4 용지(210x297mm)</PresentationFormat>
  <Paragraphs>156</Paragraphs>
  <Slides>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171</cp:revision>
  <dcterms:created xsi:type="dcterms:W3CDTF">2014-07-05T04:23:07Z</dcterms:created>
  <dcterms:modified xsi:type="dcterms:W3CDTF">2015-04-09T00:00:58Z</dcterms:modified>
</cp:coreProperties>
</file>