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6" r:id="rId3"/>
    <p:sldId id="258" r:id="rId4"/>
    <p:sldId id="260" r:id="rId5"/>
  </p:sldIdLst>
  <p:sldSz cx="6858000" cy="9144000" type="screen4x3"/>
  <p:notesSz cx="7102475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FF00FF"/>
    <a:srgbClr val="FF0066"/>
    <a:srgbClr val="FF3399"/>
    <a:srgbClr val="500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355" autoAdjust="0"/>
  </p:normalViewPr>
  <p:slideViewPr>
    <p:cSldViewPr>
      <p:cViewPr varScale="1">
        <p:scale>
          <a:sx n="83" d="100"/>
          <a:sy n="83" d="100"/>
        </p:scale>
        <p:origin x="2910" y="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78353" cy="513789"/>
          </a:xfrm>
          <a:prstGeom prst="rect">
            <a:avLst/>
          </a:prstGeom>
        </p:spPr>
        <p:txBody>
          <a:bodyPr vert="horz" lIns="95476" tIns="47738" rIns="95476" bIns="477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2449" y="1"/>
            <a:ext cx="3078352" cy="513789"/>
          </a:xfrm>
          <a:prstGeom prst="rect">
            <a:avLst/>
          </a:prstGeom>
        </p:spPr>
        <p:txBody>
          <a:bodyPr vert="horz" lIns="95476" tIns="47738" rIns="95476" bIns="47738" rtlCol="0"/>
          <a:lstStyle>
            <a:lvl1pPr algn="r">
              <a:defRPr sz="1200"/>
            </a:lvl1pPr>
          </a:lstStyle>
          <a:p>
            <a:fld id="{4E783E3A-5D30-4755-BEAA-AF8D20FAFF98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55838" y="1279525"/>
            <a:ext cx="259080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76" tIns="47738" rIns="95476" bIns="477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746" y="4925459"/>
            <a:ext cx="5682985" cy="4029621"/>
          </a:xfrm>
          <a:prstGeom prst="rect">
            <a:avLst/>
          </a:prstGeom>
        </p:spPr>
        <p:txBody>
          <a:bodyPr vert="horz" lIns="95476" tIns="47738" rIns="95476" bIns="477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0824"/>
            <a:ext cx="3078353" cy="513789"/>
          </a:xfrm>
          <a:prstGeom prst="rect">
            <a:avLst/>
          </a:prstGeom>
        </p:spPr>
        <p:txBody>
          <a:bodyPr vert="horz" lIns="95476" tIns="47738" rIns="95476" bIns="477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2449" y="9720824"/>
            <a:ext cx="3078352" cy="513789"/>
          </a:xfrm>
          <a:prstGeom prst="rect">
            <a:avLst/>
          </a:prstGeom>
        </p:spPr>
        <p:txBody>
          <a:bodyPr vert="horz" lIns="95476" tIns="47738" rIns="95476" bIns="47738" rtlCol="0" anchor="b"/>
          <a:lstStyle>
            <a:lvl1pPr algn="r">
              <a:defRPr sz="1200"/>
            </a:lvl1pPr>
          </a:lstStyle>
          <a:p>
            <a:fld id="{447C42FE-FDBB-4221-B9E6-6C16AE50E01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968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C42FE-FDBB-4221-B9E6-6C16AE50E01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337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C42FE-FDBB-4221-B9E6-6C16AE50E01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296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23B01-0E16-4C0B-B159-CE6629BE3979}" type="datetimeFigureOut">
              <a:rPr lang="ko-KR" altLang="en-US" smtClean="0"/>
              <a:pPr/>
              <a:t>2017-06-28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2C622-E68A-461E-838D-69126CB188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ost0209@naver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기운\Desktop\background-texture-2110722_1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" y="4792083"/>
            <a:ext cx="6858000" cy="390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1114451" y="883493"/>
            <a:ext cx="2026517" cy="461665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Jeonju</a:t>
            </a:r>
            <a:r>
              <a:rPr lang="en-US" altLang="ko-K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City</a:t>
            </a:r>
            <a:endParaRPr lang="en-US" altLang="ko-KR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140968" y="834132"/>
            <a:ext cx="1936749" cy="769441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33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Youth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33CC"/>
              </a:solidFill>
              <a:effectLst>
                <a:outerShdw blurRad="50800" algn="tl" rotWithShape="0">
                  <a:srgbClr val="000000"/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0688" y="1482204"/>
            <a:ext cx="5216493" cy="769441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33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E</a:t>
            </a:r>
            <a:r>
              <a:rPr lang="en-US" altLang="ko-K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nglish </a:t>
            </a:r>
            <a:r>
              <a:rPr lang="en-US" altLang="ko-K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33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F</a:t>
            </a:r>
            <a:r>
              <a:rPr lang="en-US" altLang="ko-K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estival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50800" algn="tl" rotWithShape="0">
                  <a:srgbClr val="000000"/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 rot="19908932">
            <a:off x="608599" y="584188"/>
            <a:ext cx="1318732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altLang="ko-KR" sz="24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33CC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The 3rd</a:t>
            </a:r>
            <a:endParaRPr lang="en-US" altLang="ko-KR" sz="2400" b="1" dirty="0">
              <a:ln w="17780" cmpd="sng">
                <a:noFill/>
                <a:prstDash val="solid"/>
                <a:miter lim="800000"/>
              </a:ln>
              <a:solidFill>
                <a:srgbClr val="FF33CC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6333" y="2755701"/>
            <a:ext cx="4796506" cy="646331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ko-KR" altLang="en-US" sz="1200" b="1" dirty="0" smtClean="0">
                <a:latin typeface="+mn-ea"/>
              </a:rPr>
              <a:t>제</a:t>
            </a:r>
            <a:r>
              <a:rPr lang="en-US" altLang="ko-KR" sz="1200" b="1" dirty="0" smtClean="0">
                <a:latin typeface="+mn-ea"/>
              </a:rPr>
              <a:t>3</a:t>
            </a:r>
            <a:r>
              <a:rPr lang="ko-KR" altLang="en-US" sz="1200" b="1" dirty="0" smtClean="0">
                <a:latin typeface="+mn-ea"/>
              </a:rPr>
              <a:t>회 전주시 청소년 영어페스티벌에 참가할 청소년을 모집합니다</a:t>
            </a:r>
            <a:r>
              <a:rPr lang="en-US" altLang="ko-KR" sz="1200" b="1" dirty="0" smtClean="0">
                <a:latin typeface="+mn-ea"/>
              </a:rPr>
              <a:t>.</a:t>
            </a:r>
          </a:p>
          <a:p>
            <a:pPr algn="ctr"/>
            <a:r>
              <a:rPr lang="ko-KR" altLang="en-US" sz="1200" b="1" dirty="0" smtClean="0">
                <a:latin typeface="+mn-ea"/>
              </a:rPr>
              <a:t>영어 말하기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연극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err="1" smtClean="0">
                <a:latin typeface="+mn-ea"/>
              </a:rPr>
              <a:t>팝송부르기</a:t>
            </a:r>
            <a:r>
              <a:rPr lang="ko-KR" altLang="en-US" sz="1200" b="1" dirty="0" smtClean="0">
                <a:latin typeface="+mn-ea"/>
              </a:rPr>
              <a:t> 경연을 통해</a:t>
            </a:r>
            <a:endParaRPr lang="en-US" altLang="ko-KR" sz="1200" b="1" dirty="0" smtClean="0">
              <a:latin typeface="+mn-ea"/>
            </a:endParaRPr>
          </a:p>
          <a:p>
            <a:pPr algn="ctr"/>
            <a:r>
              <a:rPr lang="ko-KR" altLang="en-US" sz="1200" b="1" dirty="0" smtClean="0">
                <a:latin typeface="+mn-ea"/>
              </a:rPr>
              <a:t>자신의 재능을 마음껏 펼쳐보세요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6712" y="3763813"/>
            <a:ext cx="29899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일시 </a:t>
            </a:r>
            <a:r>
              <a:rPr lang="en-US" altLang="ko-KR" sz="1600" b="1" dirty="0" smtClean="0">
                <a:latin typeface="+mn-ea"/>
              </a:rPr>
              <a:t>: 2017. 9. 2(</a:t>
            </a:r>
            <a:r>
              <a:rPr lang="ko-KR" altLang="en-US" sz="1600" b="1" dirty="0" smtClean="0">
                <a:latin typeface="+mn-ea"/>
              </a:rPr>
              <a:t>토</a:t>
            </a:r>
            <a:r>
              <a:rPr lang="en-US" altLang="ko-KR" sz="1600" b="1" dirty="0" smtClean="0">
                <a:latin typeface="+mn-ea"/>
              </a:rPr>
              <a:t>) </a:t>
            </a:r>
            <a:r>
              <a:rPr lang="ko-KR" altLang="en-US" sz="1600" b="1" dirty="0" smtClean="0">
                <a:latin typeface="+mn-ea"/>
              </a:rPr>
              <a:t>오후 </a:t>
            </a:r>
            <a:r>
              <a:rPr lang="en-US" altLang="ko-KR" sz="1600" b="1" dirty="0" smtClean="0">
                <a:latin typeface="+mn-ea"/>
              </a:rPr>
              <a:t>2</a:t>
            </a:r>
            <a:r>
              <a:rPr lang="ko-KR" altLang="en-US" sz="1600" b="1" dirty="0" smtClean="0">
                <a:latin typeface="+mn-ea"/>
              </a:rPr>
              <a:t>시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712" y="4051845"/>
            <a:ext cx="38106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장소 </a:t>
            </a:r>
            <a:r>
              <a:rPr lang="en-US" altLang="ko-KR" sz="1600" b="1" dirty="0" smtClean="0">
                <a:latin typeface="+mn-ea"/>
              </a:rPr>
              <a:t>: </a:t>
            </a:r>
            <a:r>
              <a:rPr lang="ko-KR" altLang="en-US" sz="1600" b="1" dirty="0" smtClean="0">
                <a:latin typeface="+mn-ea"/>
              </a:rPr>
              <a:t>전북대 삼성문화회관 </a:t>
            </a:r>
            <a:r>
              <a:rPr lang="ko-KR" altLang="en-US" sz="1600" b="1" dirty="0" err="1" smtClean="0">
                <a:latin typeface="+mn-ea"/>
              </a:rPr>
              <a:t>건지아트홀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64704" y="3763813"/>
            <a:ext cx="72008" cy="626586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492896" y="8851808"/>
            <a:ext cx="587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주최 </a:t>
            </a:r>
            <a:r>
              <a:rPr lang="en-US" altLang="ko-KR" sz="1200" b="1" dirty="0" smtClean="0">
                <a:latin typeface="+mn-ea"/>
              </a:rPr>
              <a:t>: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69515" y="8851808"/>
            <a:ext cx="587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주관 </a:t>
            </a:r>
            <a:r>
              <a:rPr lang="en-US" altLang="ko-KR" sz="1200" b="1" dirty="0" smtClean="0">
                <a:latin typeface="+mn-ea"/>
              </a:rPr>
              <a:t>: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352" y="8789067"/>
            <a:ext cx="1253139" cy="339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535" y="8733784"/>
            <a:ext cx="1431149" cy="395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모서리가 둥근 직사각형 13"/>
          <p:cNvSpPr/>
          <p:nvPr/>
        </p:nvSpPr>
        <p:spPr>
          <a:xfrm>
            <a:off x="116632" y="5059957"/>
            <a:ext cx="1296144" cy="3600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33CC"/>
                </a:solidFill>
                <a:latin typeface="+mn-ea"/>
              </a:rPr>
              <a:t>모집안</a:t>
            </a:r>
            <a:r>
              <a:rPr lang="ko-KR" altLang="en-US" sz="1600" b="1" dirty="0">
                <a:solidFill>
                  <a:srgbClr val="FF33CC"/>
                </a:solidFill>
                <a:latin typeface="+mn-ea"/>
              </a:rPr>
              <a:t>내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582905" y="5059957"/>
            <a:ext cx="1296144" cy="3600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33CC"/>
                </a:solidFill>
                <a:latin typeface="+mn-ea"/>
              </a:rPr>
              <a:t>신청안내</a:t>
            </a:r>
            <a:endParaRPr lang="ko-KR" altLang="en-US" sz="1600" b="1" dirty="0">
              <a:solidFill>
                <a:srgbClr val="FF33CC"/>
              </a:solidFill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16632" y="7197132"/>
            <a:ext cx="1296144" cy="3600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rgbClr val="FF33CC"/>
                </a:solidFill>
                <a:latin typeface="+mn-ea"/>
              </a:rPr>
              <a:t>본선팀발표</a:t>
            </a:r>
            <a:endParaRPr lang="ko-KR" altLang="en-US" sz="1600" b="1" dirty="0">
              <a:solidFill>
                <a:srgbClr val="FF33CC"/>
              </a:solidFill>
              <a:latin typeface="+mn-ea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582905" y="7220197"/>
            <a:ext cx="1296144" cy="3600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33CC"/>
                </a:solidFill>
                <a:latin typeface="+mn-ea"/>
              </a:rPr>
              <a:t>문의처</a:t>
            </a:r>
            <a:endParaRPr lang="ko-KR" altLang="en-US" sz="1600" b="1" dirty="0">
              <a:solidFill>
                <a:srgbClr val="FF33CC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0640" y="5564013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50759" y="5453488"/>
            <a:ext cx="3382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00" dirty="0" smtClean="0">
                <a:solidFill>
                  <a:schemeClr val="bg1"/>
                </a:solidFill>
                <a:latin typeface="+mn-ea"/>
              </a:rPr>
              <a:t>대상 </a:t>
            </a:r>
            <a:r>
              <a:rPr lang="en-US" altLang="ko-KR" sz="1200" b="1" spc="-100" dirty="0" smtClean="0">
                <a:solidFill>
                  <a:schemeClr val="bg1"/>
                </a:solidFill>
                <a:latin typeface="+mn-ea"/>
              </a:rPr>
              <a:t>:</a:t>
            </a:r>
            <a:r>
              <a:rPr lang="en-US" altLang="ko-KR" sz="1200" b="1" spc="-130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200" b="1" spc="-130" dirty="0" smtClean="0">
                <a:solidFill>
                  <a:schemeClr val="bg1"/>
                </a:solidFill>
              </a:rPr>
              <a:t>관내 중</a:t>
            </a:r>
            <a:r>
              <a:rPr lang="en-US" altLang="ko-KR" sz="1200" b="1" spc="-130" dirty="0" smtClean="0">
                <a:solidFill>
                  <a:schemeClr val="bg1"/>
                </a:solidFill>
              </a:rPr>
              <a:t>.</a:t>
            </a:r>
            <a:r>
              <a:rPr lang="ko-KR" altLang="en-US" sz="1200" b="1" spc="-130" dirty="0" smtClean="0">
                <a:solidFill>
                  <a:schemeClr val="bg1"/>
                </a:solidFill>
              </a:rPr>
              <a:t>고등학교 재학생</a:t>
            </a:r>
            <a:r>
              <a:rPr lang="en-US" altLang="ko-KR" sz="1200" b="1" spc="-130" dirty="0" smtClean="0">
                <a:solidFill>
                  <a:schemeClr val="bg1"/>
                </a:solidFill>
              </a:rPr>
              <a:t>(</a:t>
            </a:r>
            <a:r>
              <a:rPr lang="ko-KR" altLang="en-US" sz="1200" b="1" spc="-130" dirty="0" smtClean="0">
                <a:solidFill>
                  <a:schemeClr val="bg1"/>
                </a:solidFill>
              </a:rPr>
              <a:t>대안학교 포함</a:t>
            </a:r>
            <a:r>
              <a:rPr lang="en-US" altLang="ko-KR" sz="1200" b="1" spc="-130" dirty="0" smtClean="0">
                <a:solidFill>
                  <a:schemeClr val="bg1"/>
                </a:solidFill>
              </a:rPr>
              <a:t>)</a:t>
            </a:r>
            <a:r>
              <a:rPr lang="ko-KR" altLang="en-US" sz="1200" b="1" spc="-130" dirty="0">
                <a:solidFill>
                  <a:schemeClr val="bg1"/>
                </a:solidFill>
              </a:rPr>
              <a:t> 또는</a:t>
            </a:r>
            <a:endParaRPr lang="en-US" altLang="ko-KR" sz="1200" b="1" spc="-130" dirty="0" smtClean="0">
              <a:solidFill>
                <a:schemeClr val="bg1"/>
              </a:solidFill>
            </a:endParaRPr>
          </a:p>
          <a:p>
            <a:r>
              <a:rPr lang="ko-KR" altLang="en-US" sz="1200" b="1" spc="-130" dirty="0" smtClean="0">
                <a:solidFill>
                  <a:schemeClr val="bg1"/>
                </a:solidFill>
                <a:latin typeface="+mn-ea"/>
              </a:rPr>
              <a:t>          전주시에 주소를 둔 중</a:t>
            </a:r>
            <a:r>
              <a:rPr lang="en-US" altLang="ko-KR" sz="1200" b="1" spc="-130" dirty="0" smtClean="0">
                <a:solidFill>
                  <a:schemeClr val="bg1"/>
                </a:solidFill>
                <a:latin typeface="+mn-ea"/>
              </a:rPr>
              <a:t>.</a:t>
            </a:r>
            <a:r>
              <a:rPr lang="ko-KR" altLang="en-US" sz="1200" b="1" spc="-130" dirty="0" smtClean="0">
                <a:solidFill>
                  <a:schemeClr val="bg1"/>
                </a:solidFill>
                <a:latin typeface="+mn-ea"/>
              </a:rPr>
              <a:t>고등학생 </a:t>
            </a:r>
            <a:r>
              <a:rPr lang="ko-KR" altLang="en-US" sz="1200" b="1" spc="-130" dirty="0">
                <a:solidFill>
                  <a:schemeClr val="bg1"/>
                </a:solidFill>
              </a:rPr>
              <a:t>연령대 청소년</a:t>
            </a:r>
          </a:p>
          <a:p>
            <a:endParaRPr lang="ko-KR" altLang="en-US" sz="1200" b="1" spc="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0827" y="6148282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170640" y="6589605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63117" y="6094695"/>
            <a:ext cx="25779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기간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: 2017.6.28(</a:t>
            </a:r>
            <a:r>
              <a:rPr lang="ko-KR" altLang="en-US" sz="1200" b="1" spc="50" dirty="0">
                <a:solidFill>
                  <a:schemeClr val="bg1"/>
                </a:solidFill>
                <a:latin typeface="+mn-ea"/>
              </a:rPr>
              <a:t>수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) ~ 7.21(</a:t>
            </a:r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금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200" b="1" spc="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3117" y="6561884"/>
            <a:ext cx="27286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부문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말하기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/ </a:t>
            </a:r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연극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/ </a:t>
            </a:r>
            <a:r>
              <a:rPr lang="ko-KR" altLang="en-US" sz="1200" b="1" spc="50" dirty="0" err="1" smtClean="0">
                <a:solidFill>
                  <a:schemeClr val="bg1"/>
                </a:solidFill>
                <a:latin typeface="+mn-ea"/>
              </a:rPr>
              <a:t>팝송부르기</a:t>
            </a:r>
            <a:endParaRPr lang="ko-KR" altLang="en-US" sz="1200" b="1" spc="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65493" y="5533512"/>
            <a:ext cx="1871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ko-KR" altLang="en-US" sz="1200" b="1" spc="50" dirty="0" smtClean="0">
                <a:solidFill>
                  <a:schemeClr val="bg1"/>
                </a:solidFill>
              </a:rPr>
              <a:t>제출방법 </a:t>
            </a:r>
            <a:r>
              <a:rPr lang="en-US" altLang="ko-KR" sz="1200" b="1" spc="50" dirty="0" smtClean="0">
                <a:solidFill>
                  <a:schemeClr val="bg1"/>
                </a:solidFill>
              </a:rPr>
              <a:t>: E-mail </a:t>
            </a:r>
            <a:r>
              <a:rPr lang="ko-KR" altLang="en-US" sz="1200" b="1" spc="50" dirty="0" smtClean="0">
                <a:solidFill>
                  <a:schemeClr val="bg1"/>
                </a:solidFill>
              </a:rPr>
              <a:t>접수</a:t>
            </a:r>
            <a:endParaRPr lang="ko-KR" altLang="en-US" sz="1200" b="1" spc="50" dirty="0">
              <a:solidFill>
                <a:schemeClr val="bg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585374" y="6469618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3677851" y="5946118"/>
            <a:ext cx="28021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pc="190" dirty="0" smtClean="0">
                <a:solidFill>
                  <a:schemeClr val="bg1"/>
                </a:solidFill>
                <a:latin typeface="+mn-ea"/>
              </a:rPr>
              <a:t>E-Mail : p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ost0209@naver.com</a:t>
            </a:r>
            <a:r>
              <a:rPr lang="en-US" altLang="ko-KR" sz="1200" b="1" spc="190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200" b="1" spc="19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77851" y="6408665"/>
            <a:ext cx="28536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제출서류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: ①</a:t>
            </a:r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신청서 </a:t>
            </a:r>
            <a:r>
              <a:rPr lang="en-US" altLang="ko-KR" sz="1200" b="1" spc="50" dirty="0" smtClean="0">
                <a:solidFill>
                  <a:schemeClr val="bg1"/>
                </a:solidFill>
                <a:latin typeface="+mn-ea"/>
              </a:rPr>
              <a:t>/ ②</a:t>
            </a:r>
            <a:r>
              <a:rPr lang="ko-KR" altLang="en-US" sz="1200" b="1" spc="50" dirty="0" smtClean="0">
                <a:solidFill>
                  <a:schemeClr val="bg1"/>
                </a:solidFill>
                <a:latin typeface="+mn-ea"/>
              </a:rPr>
              <a:t>예선 동영상</a:t>
            </a:r>
            <a:endParaRPr lang="ko-KR" altLang="en-US" sz="1200" b="1" spc="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85374" y="5564013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3585374" y="5976617"/>
            <a:ext cx="54000" cy="2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180827" y="7652081"/>
            <a:ext cx="3270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발표일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: 2017.8.2(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수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 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오후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3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시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spc="-110" dirty="0" smtClean="0">
                <a:solidFill>
                  <a:schemeClr val="bg1"/>
                </a:solidFill>
                <a:latin typeface="+mn-ea"/>
              </a:rPr>
              <a:t>장   소 </a:t>
            </a:r>
            <a:r>
              <a:rPr lang="en-US" altLang="ko-KR" sz="1200" b="1" spc="-110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200" b="1" spc="-110" dirty="0" smtClean="0">
                <a:solidFill>
                  <a:schemeClr val="bg1"/>
                </a:solidFill>
                <a:latin typeface="+mn-ea"/>
              </a:rPr>
              <a:t>홈페이지</a:t>
            </a:r>
            <a:r>
              <a:rPr lang="en-US" altLang="ko-KR" sz="1200" b="1" spc="-110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spc="-110" dirty="0" smtClean="0">
                <a:solidFill>
                  <a:schemeClr val="bg1"/>
                </a:solidFill>
                <a:latin typeface="+mn-ea"/>
              </a:rPr>
              <a:t>전주시청</a:t>
            </a:r>
            <a:r>
              <a:rPr lang="en-US" altLang="ko-KR" sz="1200" b="1" spc="-110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1200" b="1" spc="-110" dirty="0" smtClean="0">
                <a:solidFill>
                  <a:schemeClr val="bg1"/>
                </a:solidFill>
                <a:latin typeface="+mn-ea"/>
              </a:rPr>
              <a:t>국제문화교류진흥원</a:t>
            </a:r>
            <a:r>
              <a:rPr lang="en-US" altLang="ko-KR" sz="1200" b="1" spc="-110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선발팀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: 27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+mn-ea"/>
              </a:rPr>
              <a:t>개팀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말하기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10,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연극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7,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팝송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10)</a:t>
            </a:r>
            <a:endParaRPr lang="ko-KR" altLang="en-US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674763" y="8337640"/>
            <a:ext cx="29434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spc="50" dirty="0" smtClean="0">
                <a:solidFill>
                  <a:schemeClr val="bg1"/>
                </a:solidFill>
                <a:latin typeface="+mn-ea"/>
              </a:rPr>
              <a:t>※ </a:t>
            </a:r>
            <a:r>
              <a:rPr lang="ko-KR" altLang="en-US" sz="1100" b="1" spc="50" dirty="0" smtClean="0">
                <a:solidFill>
                  <a:schemeClr val="bg1"/>
                </a:solidFill>
                <a:latin typeface="+mn-ea"/>
              </a:rPr>
              <a:t>자세한 사항은 공고문을 확인해 주세요</a:t>
            </a:r>
            <a:endParaRPr lang="ko-KR" altLang="en-US" sz="1100" b="1" spc="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78921" y="7781401"/>
            <a:ext cx="45719" cy="732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3663008" y="7666804"/>
            <a:ext cx="3049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국제문화교류진흥원 ☎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063)214-1365~6</a:t>
            </a:r>
            <a:endParaRPr lang="ko-KR" altLang="en-US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65493" y="7923327"/>
            <a:ext cx="2938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00" dirty="0" smtClean="0">
                <a:solidFill>
                  <a:schemeClr val="bg1"/>
                </a:solidFill>
                <a:latin typeface="+mn-ea"/>
              </a:rPr>
              <a:t>전주시 교육청소년과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  ☎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063)281-5314</a:t>
            </a:r>
            <a:endParaRPr lang="ko-KR" altLang="en-US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582905" y="7724252"/>
            <a:ext cx="56469" cy="490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703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88640" y="903194"/>
            <a:ext cx="1503150" cy="35643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ko-KR" sz="1600" b="1" dirty="0" smtClean="0">
                <a:latin typeface="+mn-ea"/>
              </a:rPr>
              <a:t>  1. </a:t>
            </a:r>
            <a:r>
              <a:rPr lang="ko-KR" altLang="en-US" sz="1600" b="1" dirty="0" smtClean="0">
                <a:latin typeface="+mn-ea"/>
              </a:rPr>
              <a:t>모집안내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88640" y="6071227"/>
            <a:ext cx="1503150" cy="33994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ko-KR" sz="1600" b="1" dirty="0" smtClean="0">
                <a:latin typeface="+mn-ea"/>
              </a:rPr>
              <a:t>  2. </a:t>
            </a:r>
            <a:r>
              <a:rPr lang="ko-KR" altLang="en-US" sz="1600" b="1" dirty="0" smtClean="0">
                <a:latin typeface="+mn-ea"/>
              </a:rPr>
              <a:t>시상내역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" y="35496"/>
            <a:ext cx="6858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「제</a:t>
            </a:r>
            <a:r>
              <a:rPr lang="en-US" altLang="ko-K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3</a:t>
            </a:r>
            <a:r>
              <a:rPr lang="ko-KR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회</a:t>
            </a:r>
            <a:r>
              <a:rPr lang="en-US" altLang="ko-K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 </a:t>
            </a:r>
            <a:r>
              <a:rPr lang="ko-KR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ea"/>
              </a:rPr>
              <a:t>전주시 청소년 영어 페스티벌」</a:t>
            </a:r>
            <a:endParaRPr lang="en-US" altLang="ko-KR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ea"/>
            </a:endParaRPr>
          </a:p>
          <a:p>
            <a:pPr algn="ctr"/>
            <a:r>
              <a:rPr lang="ko-KR" altLang="en-US" sz="2800" b="1" spc="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참가자 모집 공고</a:t>
            </a:r>
            <a:endParaRPr lang="en-US" altLang="ko-KR" sz="2800" b="1" spc="6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6" name="대각선 방향의 모서리가 둥근 사각형 45"/>
          <p:cNvSpPr/>
          <p:nvPr/>
        </p:nvSpPr>
        <p:spPr>
          <a:xfrm>
            <a:off x="269099" y="3692147"/>
            <a:ext cx="1440160" cy="228738"/>
          </a:xfrm>
          <a:prstGeom prst="round2DiagRect">
            <a:avLst>
              <a:gd name="adj1" fmla="val 16667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spc="-150" dirty="0" smtClean="0">
                <a:latin typeface="+mn-ea"/>
              </a:rPr>
              <a:t>부문별 참가방법</a:t>
            </a:r>
            <a:endParaRPr lang="ko-KR" altLang="en-US" sz="1400" b="1" spc="-150" dirty="0">
              <a:latin typeface="+mn-ea"/>
            </a:endParaRPr>
          </a:p>
        </p:txBody>
      </p:sp>
      <p:sp>
        <p:nvSpPr>
          <p:cNvPr id="56" name="대각선 방향의 모서리가 둥근 사각형 55"/>
          <p:cNvSpPr/>
          <p:nvPr/>
        </p:nvSpPr>
        <p:spPr>
          <a:xfrm>
            <a:off x="269099" y="1969420"/>
            <a:ext cx="1431828" cy="226316"/>
          </a:xfrm>
          <a:prstGeom prst="round2DiagRect">
            <a:avLst>
              <a:gd name="adj1" fmla="val 16667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접</a:t>
            </a:r>
            <a:r>
              <a:rPr lang="ko-KR" altLang="en-US" sz="1400" b="1" dirty="0">
                <a:latin typeface="+mn-ea"/>
              </a:rPr>
              <a:t>수</a:t>
            </a:r>
            <a:r>
              <a:rPr lang="ko-KR" altLang="en-US" sz="1400" b="1" dirty="0" smtClean="0">
                <a:latin typeface="+mn-ea"/>
              </a:rPr>
              <a:t>기간 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736825" y="1903281"/>
            <a:ext cx="3084499" cy="2923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+mn-ea"/>
              </a:rPr>
              <a:t>2017. </a:t>
            </a:r>
            <a:r>
              <a:rPr lang="en-US" altLang="ko-KR" sz="1300" b="1" dirty="0">
                <a:latin typeface="+mn-ea"/>
              </a:rPr>
              <a:t>6</a:t>
            </a:r>
            <a:r>
              <a:rPr lang="en-US" altLang="ko-KR" sz="1300" b="1" dirty="0" smtClean="0">
                <a:latin typeface="+mn-ea"/>
              </a:rPr>
              <a:t>. 28(</a:t>
            </a:r>
            <a:r>
              <a:rPr lang="ko-KR" altLang="en-US" sz="1300" b="1" dirty="0">
                <a:latin typeface="+mn-ea"/>
              </a:rPr>
              <a:t>수</a:t>
            </a:r>
            <a:r>
              <a:rPr lang="en-US" altLang="ko-KR" sz="1300" b="1" dirty="0" smtClean="0">
                <a:latin typeface="+mn-ea"/>
              </a:rPr>
              <a:t>) ~ 7. 21(</a:t>
            </a:r>
            <a:r>
              <a:rPr lang="ko-KR" altLang="en-US" sz="1300" b="1" dirty="0" smtClean="0">
                <a:latin typeface="+mn-ea"/>
              </a:rPr>
              <a:t>금</a:t>
            </a:r>
            <a:r>
              <a:rPr lang="en-US" altLang="ko-KR" sz="1300" b="1" dirty="0" smtClean="0">
                <a:latin typeface="+mn-ea"/>
              </a:rPr>
              <a:t>) 16:00</a:t>
            </a:r>
            <a:r>
              <a:rPr lang="ko-KR" altLang="en-US" sz="1300" dirty="0" smtClean="0">
                <a:latin typeface="+mn-ea"/>
              </a:rPr>
              <a:t>까지</a:t>
            </a:r>
            <a:endParaRPr lang="en-US" altLang="ko-KR" sz="1300" dirty="0" smtClean="0">
              <a:latin typeface="+mn-ea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>
          <a:xfrm>
            <a:off x="260648" y="1435006"/>
            <a:ext cx="1431828" cy="226316"/>
          </a:xfrm>
          <a:prstGeom prst="round2DiagRect">
            <a:avLst>
              <a:gd name="adj1" fmla="val 16667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참가자격 </a:t>
            </a:r>
            <a:endParaRPr lang="ko-KR" altLang="en-US" sz="1400" b="1" dirty="0">
              <a:latin typeface="+mn-ea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269099" y="2848228"/>
            <a:ext cx="6020890" cy="646331"/>
            <a:chOff x="269099" y="8053394"/>
            <a:chExt cx="6020890" cy="646331"/>
          </a:xfrm>
        </p:grpSpPr>
        <p:sp>
          <p:nvSpPr>
            <p:cNvPr id="35" name="TextBox 34"/>
            <p:cNvSpPr txBox="1"/>
            <p:nvPr/>
          </p:nvSpPr>
          <p:spPr>
            <a:xfrm>
              <a:off x="1709259" y="8053394"/>
              <a:ext cx="458073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smtClean="0">
                  <a:latin typeface="+mn-ea"/>
                </a:rPr>
                <a:t>① 참가 </a:t>
              </a:r>
              <a:r>
                <a:rPr lang="ko-KR" altLang="en-US" sz="1200" dirty="0" smtClean="0">
                  <a:latin typeface="+mn-ea"/>
                </a:rPr>
                <a:t>신청서</a:t>
              </a:r>
              <a:endParaRPr lang="en-US" altLang="ko-KR" sz="12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200" dirty="0" smtClean="0">
                  <a:latin typeface="+mn-ea"/>
                </a:rPr>
                <a:t>② </a:t>
              </a:r>
              <a:r>
                <a:rPr lang="ko-KR" altLang="en-US" sz="1200" dirty="0" smtClean="0">
                  <a:latin typeface="+mn-ea"/>
                </a:rPr>
                <a:t>예선심사용 시연동영상 </a:t>
              </a:r>
              <a:endParaRPr lang="en-US" altLang="ko-KR" sz="1200" dirty="0" smtClean="0">
                <a:latin typeface="+mn-ea"/>
              </a:endParaRPr>
            </a:p>
          </p:txBody>
        </p:sp>
        <p:sp>
          <p:nvSpPr>
            <p:cNvPr id="38" name="대각선 방향의 모서리가 둥근 사각형 37"/>
            <p:cNvSpPr/>
            <p:nvPr/>
          </p:nvSpPr>
          <p:spPr>
            <a:xfrm>
              <a:off x="269099" y="8172400"/>
              <a:ext cx="1440160" cy="218064"/>
            </a:xfrm>
            <a:prstGeom prst="round2DiagRect">
              <a:avLst>
                <a:gd name="adj1" fmla="val 16667"/>
                <a:gd name="adj2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제출서류</a:t>
              </a:r>
              <a:endParaRPr lang="ko-KR" altLang="en-US" sz="1400" b="1" dirty="0">
                <a:latin typeface="+mn-ea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1710718" y="1374031"/>
            <a:ext cx="5147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latin typeface="+mn-ea"/>
              </a:rPr>
              <a:t>관내 중</a:t>
            </a:r>
            <a:r>
              <a:rPr lang="en-US" altLang="ko-KR" sz="1200" b="1" dirty="0">
                <a:latin typeface="+mn-ea"/>
              </a:rPr>
              <a:t>‧</a:t>
            </a:r>
            <a:r>
              <a:rPr lang="ko-KR" altLang="en-US" sz="1200" b="1" dirty="0">
                <a:latin typeface="+mn-ea"/>
              </a:rPr>
              <a:t>고등학교 재학생</a:t>
            </a:r>
            <a:r>
              <a:rPr lang="en-US" altLang="ko-KR" sz="1200" b="1" dirty="0">
                <a:latin typeface="+mn-ea"/>
              </a:rPr>
              <a:t>(</a:t>
            </a:r>
            <a:r>
              <a:rPr lang="ko-KR" altLang="en-US" sz="1200" b="1" dirty="0">
                <a:latin typeface="+mn-ea"/>
              </a:rPr>
              <a:t>대안학교 포함</a:t>
            </a:r>
            <a:r>
              <a:rPr lang="en-US" altLang="ko-KR" sz="1200" b="1" dirty="0" smtClean="0">
                <a:latin typeface="+mn-ea"/>
              </a:rPr>
              <a:t>) </a:t>
            </a:r>
            <a:r>
              <a:rPr lang="ko-KR" altLang="en-US" sz="1200" b="1" dirty="0" smtClean="0">
                <a:latin typeface="+mn-ea"/>
              </a:rPr>
              <a:t>또는</a:t>
            </a:r>
            <a:endParaRPr lang="ko-KR" altLang="en-US" sz="1200" b="1" dirty="0">
              <a:solidFill>
                <a:srgbClr val="5000F0"/>
              </a:solidFill>
              <a:latin typeface="+mn-ea"/>
            </a:endParaRPr>
          </a:p>
          <a:p>
            <a:r>
              <a:rPr lang="ko-KR" altLang="en-US" sz="1200" b="1" dirty="0" smtClean="0">
                <a:latin typeface="+mn-ea"/>
              </a:rPr>
              <a:t>현재 전주시에 주소를 두고 있는 중</a:t>
            </a:r>
            <a:r>
              <a:rPr lang="en-US" altLang="ko-KR" sz="1200" b="1" dirty="0" smtClean="0">
                <a:latin typeface="+mn-ea"/>
              </a:rPr>
              <a:t>.</a:t>
            </a:r>
            <a:r>
              <a:rPr lang="ko-KR" altLang="en-US" sz="1200" b="1" dirty="0" smtClean="0">
                <a:latin typeface="+mn-ea"/>
              </a:rPr>
              <a:t>고등학생 연령대 청소년 </a:t>
            </a:r>
            <a:endParaRPr lang="en-US" altLang="ko-KR" sz="1200" b="1" dirty="0" smtClean="0">
              <a:latin typeface="+mn-ea"/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808751"/>
              </p:ext>
            </p:extLst>
          </p:nvPr>
        </p:nvGraphicFramePr>
        <p:xfrm>
          <a:off x="404662" y="4143671"/>
          <a:ext cx="6048672" cy="1417092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080120"/>
                <a:gridCol w="1242138"/>
                <a:gridCol w="1242138"/>
                <a:gridCol w="1242138"/>
                <a:gridCol w="1242138"/>
              </a:tblGrid>
              <a:tr h="2531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말하기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연극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뮤지컬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중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‧</a:t>
                      </a: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고등부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팝송 부르기</a:t>
                      </a:r>
                      <a:endParaRPr lang="en-US" altLang="ko-KR" sz="1100" b="1" kern="0" spc="0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중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‧</a:t>
                      </a:r>
                      <a:r>
                        <a:rPr lang="ko-KR" altLang="en-US" sz="1100" b="1" kern="0" spc="0" dirty="0" smtClean="0">
                          <a:latin typeface="+mn-ea"/>
                          <a:ea typeface="+mn-ea"/>
                        </a:rPr>
                        <a:t>고등부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31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중등부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고등부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3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인원구성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명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latin typeface="+mn-ea"/>
                          <a:ea typeface="+mn-ea"/>
                        </a:rPr>
                        <a:t>4~10</a:t>
                      </a:r>
                      <a:r>
                        <a:rPr lang="ko-KR" altLang="en-US" sz="1100" kern="0" spc="0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1~10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</a:tr>
              <a:tr h="303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본선진출팀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팀 내외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팀 내외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팀 내외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팀 내외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</a:tr>
              <a:tr h="303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작품시간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 이내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 이내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 이내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 이내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7161" marR="57161" marT="15803" marB="15803" anchor="ctr"/>
                </a:tc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872606" y="3318247"/>
            <a:ext cx="46527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</a:rPr>
              <a:t> </a:t>
            </a:r>
            <a:endParaRPr lang="en-US" altLang="ko-KR" sz="1200" dirty="0" smtClean="0"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770918" y="6125558"/>
            <a:ext cx="28200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※ </a:t>
            </a:r>
            <a:r>
              <a:rPr lang="ko-KR" altLang="en-US" sz="1200" b="1" dirty="0" smtClean="0">
                <a:latin typeface="+mn-ea"/>
              </a:rPr>
              <a:t>상금은 문화상품권으로 지급합니다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43" name="대각선 방향의 모서리가 둥근 사각형 42"/>
          <p:cNvSpPr/>
          <p:nvPr/>
        </p:nvSpPr>
        <p:spPr>
          <a:xfrm>
            <a:off x="269099" y="2473476"/>
            <a:ext cx="1431828" cy="226316"/>
          </a:xfrm>
          <a:prstGeom prst="round2DiagRect">
            <a:avLst>
              <a:gd name="adj1" fmla="val 16667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접수방법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736825" y="2407337"/>
            <a:ext cx="4700261" cy="2923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300" dirty="0" smtClean="0">
                <a:latin typeface="+mn-ea"/>
              </a:rPr>
              <a:t>E-mail</a:t>
            </a:r>
            <a:r>
              <a:rPr lang="ko-KR" altLang="en-US" sz="1300" dirty="0">
                <a:latin typeface="+mn-ea"/>
              </a:rPr>
              <a:t> </a:t>
            </a:r>
            <a:r>
              <a:rPr lang="ko-KR" altLang="en-US" sz="1300" dirty="0" smtClean="0">
                <a:latin typeface="+mn-ea"/>
              </a:rPr>
              <a:t>접수 </a:t>
            </a:r>
            <a:r>
              <a:rPr lang="en-US" altLang="ko-KR" sz="1300" dirty="0" smtClean="0">
                <a:latin typeface="+mn-ea"/>
              </a:rPr>
              <a:t>(</a:t>
            </a:r>
            <a:r>
              <a:rPr lang="en-US" altLang="ko-KR" sz="1300" dirty="0" smtClean="0">
                <a:latin typeface="+mn-ea"/>
                <a:hlinkClick r:id="rId3"/>
              </a:rPr>
              <a:t>post0209@naver.com</a:t>
            </a:r>
            <a:r>
              <a:rPr lang="en-US" altLang="ko-KR" sz="1300" dirty="0" smtClean="0">
                <a:latin typeface="+mn-ea"/>
              </a:rPr>
              <a:t>) ※ </a:t>
            </a:r>
            <a:r>
              <a:rPr lang="ko-KR" altLang="en-US" sz="1300" dirty="0" smtClean="0">
                <a:latin typeface="+mn-ea"/>
              </a:rPr>
              <a:t>부문별</a:t>
            </a:r>
            <a:r>
              <a:rPr lang="en-US" altLang="ko-KR" sz="1300" dirty="0" smtClean="0">
                <a:latin typeface="+mn-ea"/>
              </a:rPr>
              <a:t> </a:t>
            </a:r>
            <a:r>
              <a:rPr lang="ko-KR" altLang="en-US" sz="1300" dirty="0" smtClean="0">
                <a:latin typeface="+mn-ea"/>
              </a:rPr>
              <a:t>중복접수 불가</a:t>
            </a:r>
            <a:endParaRPr lang="en-US" altLang="ko-KR" sz="1300" dirty="0" smtClean="0">
              <a:latin typeface="+mn-ea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815389"/>
              </p:ext>
            </p:extLst>
          </p:nvPr>
        </p:nvGraphicFramePr>
        <p:xfrm>
          <a:off x="404664" y="6588222"/>
          <a:ext cx="6048670" cy="223225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864096"/>
                <a:gridCol w="1296144"/>
                <a:gridCol w="1296144"/>
                <a:gridCol w="1368152"/>
                <a:gridCol w="1224134"/>
              </a:tblGrid>
              <a:tr h="33151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latin typeface="+mn-lt"/>
                        </a:rPr>
                        <a:t>구분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lt"/>
                        </a:rPr>
                        <a:t>말하기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영어 연극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lt"/>
                        </a:rPr>
                        <a:t>중</a:t>
                      </a:r>
                      <a:r>
                        <a:rPr lang="en-US" altLang="ko-KR" sz="1100" b="1" dirty="0" smtClean="0">
                          <a:latin typeface="+mn-lt"/>
                        </a:rPr>
                        <a:t>‧</a:t>
                      </a:r>
                      <a:r>
                        <a:rPr lang="ko-KR" altLang="en-US" sz="1100" b="1" kern="0" spc="0" dirty="0" smtClean="0">
                          <a:latin typeface="+mn-lt"/>
                        </a:rPr>
                        <a:t>고등부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latin typeface="+mn-lt"/>
                        </a:rPr>
                        <a:t>팝송 부르기</a:t>
                      </a:r>
                      <a:endParaRPr lang="en-US" altLang="ko-KR" sz="1100" b="1" kern="0" spc="0" dirty="0" smtClean="0">
                        <a:latin typeface="+mn-lt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latin typeface="+mn-lt"/>
                        </a:rPr>
                        <a:t>중</a:t>
                      </a:r>
                      <a:r>
                        <a:rPr lang="en-US" altLang="ko-KR" sz="1100" b="1" dirty="0" smtClean="0">
                          <a:latin typeface="+mn-lt"/>
                        </a:rPr>
                        <a:t>‧</a:t>
                      </a:r>
                      <a:r>
                        <a:rPr lang="ko-KR" altLang="en-US" sz="1100" b="1" kern="0" spc="0" dirty="0" smtClean="0">
                          <a:latin typeface="+mn-lt"/>
                        </a:rPr>
                        <a:t>고등부</a:t>
                      </a: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132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중등부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chemeClr val="dk1"/>
                          </a:solidFill>
                          <a:latin typeface="+mn-lt"/>
                        </a:rPr>
                        <a:t>고등부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57161" marR="57161" marT="15803" marB="15803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68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/>
                        <a:t>대 상</a:t>
                      </a:r>
                      <a:endParaRPr lang="en-US" altLang="ko-KR" sz="1100" u="none" strike="noStrike" dirty="0" smtClean="0"/>
                    </a:p>
                    <a:p>
                      <a:pPr algn="ctr" fontAlgn="ctr"/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smtClean="0"/>
                        <a:t>각 </a:t>
                      </a:r>
                      <a:r>
                        <a:rPr lang="en-US" altLang="ko-KR" sz="1100" u="none" strike="noStrike" dirty="0" smtClean="0"/>
                        <a:t>1</a:t>
                      </a:r>
                      <a:r>
                        <a:rPr lang="ko-KR" altLang="en-US" sz="1100" u="none" strike="noStrike" dirty="0" smtClean="0"/>
                        <a:t>팀</a:t>
                      </a:r>
                      <a:r>
                        <a:rPr lang="en-US" altLang="ko-KR" sz="1100" u="none" strike="noStrike" dirty="0" smtClean="0"/>
                        <a:t>)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상장</a:t>
                      </a:r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, </a:t>
                      </a:r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상금 </a:t>
                      </a:r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300</a:t>
                      </a:r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500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400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</a:tr>
              <a:tr h="3968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/>
                        <a:t>최우수상</a:t>
                      </a:r>
                      <a:endParaRPr lang="en-US" altLang="ko-KR" sz="1100" u="none" strike="noStrike" dirty="0" smtClean="0"/>
                    </a:p>
                    <a:p>
                      <a:pPr algn="ctr" fontAlgn="ctr"/>
                      <a:r>
                        <a:rPr lang="en-US" altLang="ko-KR" sz="1100" u="none" strike="noStrike" dirty="0" smtClean="0"/>
                        <a:t>(</a:t>
                      </a:r>
                      <a:r>
                        <a:rPr lang="ko-KR" altLang="en-US" sz="1100" u="none" strike="noStrike" dirty="0" smtClean="0"/>
                        <a:t>각 </a:t>
                      </a:r>
                      <a:r>
                        <a:rPr lang="en-US" altLang="ko-KR" sz="1100" u="none" strike="noStrike" dirty="0" smtClean="0"/>
                        <a:t>1</a:t>
                      </a:r>
                      <a:r>
                        <a:rPr lang="ko-KR" altLang="en-US" sz="1100" u="none" strike="noStrike" dirty="0" smtClean="0"/>
                        <a:t>팀</a:t>
                      </a:r>
                      <a:r>
                        <a:rPr lang="en-US" altLang="ko-KR" sz="1100" u="none" strike="noStrike" dirty="0" smtClean="0"/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상장</a:t>
                      </a:r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상금 </a:t>
                      </a:r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</a:t>
                      </a:r>
                      <a:r>
                        <a:rPr lang="ko-KR" altLang="en-US" sz="1100" b="0" i="0" u="none" strike="noStrike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200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400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300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</a:tr>
              <a:tr h="3968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우수상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각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팀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endParaRPr lang="ko-KR" altLang="en-US" sz="1100" b="0" i="0" u="none" strike="noStrike" spc="-100" baseline="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spc="-100" baseline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1100" b="0" i="0" u="none" strike="noStrike" spc="-100" baseline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300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spc="-100" baseline="0" dirty="0" smtClean="0"/>
                        <a:t>상장</a:t>
                      </a:r>
                      <a:r>
                        <a:rPr lang="en-US" altLang="ko-KR" sz="1100" u="none" strike="noStrike" spc="-100" baseline="0" dirty="0" smtClean="0"/>
                        <a:t>, </a:t>
                      </a:r>
                      <a:r>
                        <a:rPr lang="ko-KR" altLang="en-US" sz="1100" u="none" strike="noStrike" spc="-100" baseline="0" dirty="0" smtClean="0"/>
                        <a:t>상금 </a:t>
                      </a:r>
                      <a:r>
                        <a:rPr lang="en-US" altLang="ko-KR" sz="1100" u="none" strike="noStrike" spc="-100" baseline="0" dirty="0" smtClean="0"/>
                        <a:t>200</a:t>
                      </a:r>
                      <a:r>
                        <a:rPr lang="ko-KR" altLang="en-US" sz="1100" u="none" strike="noStrike" spc="-100" baseline="0" dirty="0" smtClean="0"/>
                        <a:t>천원</a:t>
                      </a:r>
                      <a:endParaRPr lang="ko-KR" altLang="en-US" sz="1100" b="0" i="0" u="none" strike="noStrike" spc="-100" baseline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</a:tr>
              <a:tr h="3968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장 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려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상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본선진출팀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상장 및 상품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16632" y="1519788"/>
            <a:ext cx="1503150" cy="122413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618361"/>
              </p:ext>
            </p:extLst>
          </p:nvPr>
        </p:nvGraphicFramePr>
        <p:xfrm>
          <a:off x="163668" y="3978263"/>
          <a:ext cx="6386648" cy="335674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596662"/>
                <a:gridCol w="1596662"/>
                <a:gridCol w="1596662"/>
                <a:gridCol w="1596662"/>
              </a:tblGrid>
              <a:tr h="55945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영어 말하기 평가기준 </a:t>
                      </a:r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총점 </a:t>
                      </a:r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50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점</a:t>
                      </a:r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94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Contents(15)</a:t>
                      </a:r>
                    </a:p>
                    <a:p>
                      <a:pPr algn="ctr" fontAlgn="ctr"/>
                      <a:r>
                        <a:rPr lang="ko-KR" altLang="en-US" sz="1100" b="1" u="none" strike="noStrike" dirty="0" smtClean="0"/>
                        <a:t>내용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Fluency(15)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err="1" smtClean="0">
                          <a:solidFill>
                            <a:schemeClr val="dk1"/>
                          </a:solidFill>
                          <a:latin typeface="+mn-lt"/>
                        </a:rPr>
                        <a:t>유창성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Attitude(10)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태도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Delivery(10)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호소력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</a:tr>
              <a:tr h="55945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/>
                        <a:t>영어 연극</a:t>
                      </a:r>
                      <a:r>
                        <a:rPr lang="en-US" altLang="ko-KR" sz="1400" b="1" u="none" strike="noStrike" dirty="0"/>
                        <a:t>/</a:t>
                      </a:r>
                      <a:r>
                        <a:rPr lang="ko-KR" altLang="en-US" sz="1400" b="1" u="none" strike="noStrike" dirty="0"/>
                        <a:t>뮤지컬 평가기준 </a:t>
                      </a:r>
                      <a:r>
                        <a:rPr lang="en-US" altLang="ko-KR" sz="1400" b="1" u="none" strike="noStrike" dirty="0"/>
                        <a:t>(</a:t>
                      </a:r>
                      <a:r>
                        <a:rPr lang="ko-KR" altLang="en-US" sz="1400" b="1" u="none" strike="noStrike" dirty="0"/>
                        <a:t>총점 </a:t>
                      </a:r>
                      <a:r>
                        <a:rPr lang="en-US" altLang="ko-KR" sz="1400" b="1" u="none" strike="noStrike" dirty="0"/>
                        <a:t>50</a:t>
                      </a:r>
                      <a:r>
                        <a:rPr lang="ko-KR" altLang="en-US" sz="1400" b="1" u="none" strike="noStrike" dirty="0"/>
                        <a:t>점</a:t>
                      </a:r>
                      <a:r>
                        <a:rPr lang="en-US" altLang="ko-KR" sz="1400" b="1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94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Contents(15)</a:t>
                      </a:r>
                    </a:p>
                    <a:p>
                      <a:pPr algn="ctr" fontAlgn="ctr"/>
                      <a:r>
                        <a:rPr lang="ko-KR" altLang="en-US" sz="1100" b="1" u="none" strike="noStrike" dirty="0" smtClean="0"/>
                        <a:t>내용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Teamwork(15)</a:t>
                      </a:r>
                      <a:endParaRPr lang="en-US" altLang="ko-KR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협동심</a:t>
                      </a:r>
                      <a:endParaRPr lang="en-US" altLang="ko-KR" sz="1100" b="1" u="none" strike="noStrike" dirty="0" smtClean="0"/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Attitude(10)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태도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Acting ability(10)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연기력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</a:tr>
              <a:tr h="55945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/>
                        <a:t>팝송 평가기준 </a:t>
                      </a:r>
                      <a:r>
                        <a:rPr lang="en-US" altLang="ko-KR" sz="1400" b="1" u="none" strike="noStrike" dirty="0"/>
                        <a:t>(</a:t>
                      </a:r>
                      <a:r>
                        <a:rPr lang="ko-KR" altLang="en-US" sz="1400" b="1" u="none" strike="noStrike" dirty="0"/>
                        <a:t>총점 </a:t>
                      </a:r>
                      <a:r>
                        <a:rPr lang="en-US" altLang="ko-KR" sz="1400" b="1" u="none" strike="noStrike" dirty="0"/>
                        <a:t>50</a:t>
                      </a:r>
                      <a:r>
                        <a:rPr lang="ko-KR" altLang="en-US" sz="1400" b="1" u="none" strike="noStrike" dirty="0"/>
                        <a:t>점</a:t>
                      </a:r>
                      <a:r>
                        <a:rPr lang="en-US" altLang="ko-KR" sz="1400" b="1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390" marR="7390" marT="739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94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Expressiveness(15)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표현력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Song</a:t>
                      </a:r>
                      <a:r>
                        <a:rPr lang="en-US" altLang="ko-KR" sz="1100" b="1" u="none" strike="noStrike" baseline="0" dirty="0" smtClean="0"/>
                        <a:t> &amp; Dance</a:t>
                      </a:r>
                      <a:r>
                        <a:rPr lang="en-US" altLang="ko-KR" sz="1100" b="1" u="none" strike="noStrike" dirty="0" smtClean="0"/>
                        <a:t>(15)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곡</a:t>
                      </a:r>
                      <a:r>
                        <a:rPr lang="en-US" altLang="ko-KR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율동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Attitude(10)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태도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 smtClean="0"/>
                        <a:t>Audience response(10)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청중 호응</a:t>
                      </a:r>
                      <a:endParaRPr lang="ko-KR" altLang="en-US" sz="11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390" marR="7390" marT="7390" marB="0" anchor="ctr"/>
                </a:tc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188640" y="3437297"/>
            <a:ext cx="1872208" cy="3656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ko-KR" sz="1600" b="1" dirty="0" smtClean="0">
                <a:latin typeface="+mn-ea"/>
              </a:rPr>
              <a:t>  4. </a:t>
            </a:r>
            <a:r>
              <a:rPr lang="ko-KR" altLang="en-US" sz="1600" b="1" dirty="0" smtClean="0">
                <a:latin typeface="+mn-ea"/>
              </a:rPr>
              <a:t>심사기준표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90438" y="7400129"/>
            <a:ext cx="37444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단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동영상 예선심사 시 암기 및 호응도  점수 제외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0438" y="7609547"/>
            <a:ext cx="37444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공연 제한시간 초과시 분당 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점 감점 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88640" y="618884"/>
            <a:ext cx="1503837" cy="3527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ko-KR" sz="1600" b="1" dirty="0" smtClean="0">
                <a:latin typeface="+mn-ea"/>
              </a:rPr>
              <a:t>  3. </a:t>
            </a:r>
            <a:r>
              <a:rPr lang="ko-KR" altLang="en-US" sz="1600" b="1" dirty="0" smtClean="0">
                <a:latin typeface="+mn-ea"/>
              </a:rPr>
              <a:t>추진 일정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7" name="이등변 삼각형 16"/>
          <p:cNvSpPr/>
          <p:nvPr/>
        </p:nvSpPr>
        <p:spPr>
          <a:xfrm rot="5400000">
            <a:off x="3320988" y="2059848"/>
            <a:ext cx="144016" cy="7200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8" name="이등변 삼각형 17"/>
          <p:cNvSpPr/>
          <p:nvPr/>
        </p:nvSpPr>
        <p:spPr>
          <a:xfrm rot="5400000">
            <a:off x="5005499" y="2054840"/>
            <a:ext cx="144016" cy="7200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" name="이등변 삼각형 18"/>
          <p:cNvSpPr/>
          <p:nvPr/>
        </p:nvSpPr>
        <p:spPr>
          <a:xfrm rot="5400000">
            <a:off x="1629011" y="2059848"/>
            <a:ext cx="144016" cy="7200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88640" y="8099758"/>
            <a:ext cx="1503150" cy="34842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ko-KR" sz="1600" b="1" dirty="0" smtClean="0">
                <a:latin typeface="+mn-ea"/>
              </a:rPr>
              <a:t>  5. </a:t>
            </a:r>
            <a:r>
              <a:rPr lang="ko-KR" altLang="en-US" sz="1600" b="1" dirty="0" smtClean="0">
                <a:latin typeface="+mn-ea"/>
              </a:rPr>
              <a:t>문 의 처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58222" y="8028384"/>
            <a:ext cx="3348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latin typeface="+mn-ea"/>
              </a:rPr>
              <a:t>국제문화교류진흥원  ☏ </a:t>
            </a:r>
            <a:r>
              <a:rPr lang="en-US" altLang="ko-KR" sz="1200" b="1" dirty="0" smtClean="0">
                <a:latin typeface="+mn-ea"/>
              </a:rPr>
              <a:t>063)214-1365~6</a:t>
            </a: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latin typeface="+mn-ea"/>
              </a:rPr>
              <a:t>전주시 교육청소년과 ☏</a:t>
            </a:r>
            <a:r>
              <a:rPr lang="en-US" altLang="ko-KR" sz="1200" b="1" dirty="0" smtClean="0">
                <a:latin typeface="+mn-ea"/>
              </a:rPr>
              <a:t> 063)281-5314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9018" y="1806792"/>
            <a:ext cx="155382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spc="-120" dirty="0" smtClean="0">
                <a:latin typeface="+mn-ea"/>
              </a:rPr>
              <a:t>·  6.28(</a:t>
            </a:r>
            <a:r>
              <a:rPr lang="ko-KR" altLang="en-US" sz="1100" b="1" spc="-120" dirty="0">
                <a:latin typeface="+mn-ea"/>
              </a:rPr>
              <a:t>수</a:t>
            </a:r>
            <a:r>
              <a:rPr lang="en-US" altLang="ko-KR" sz="1100" b="1" spc="-120" dirty="0" smtClean="0">
                <a:latin typeface="+mn-ea"/>
              </a:rPr>
              <a:t>) ~ 7.21(</a:t>
            </a:r>
            <a:r>
              <a:rPr lang="ko-KR" altLang="en-US" sz="1100" b="1" spc="-120" dirty="0" smtClean="0">
                <a:latin typeface="+mn-ea"/>
              </a:rPr>
              <a:t>금</a:t>
            </a:r>
            <a:r>
              <a:rPr lang="en-US" altLang="ko-KR" sz="1100" b="1" spc="-120" dirty="0" smtClean="0">
                <a:latin typeface="+mn-ea"/>
              </a:rPr>
              <a:t>)16:00</a:t>
            </a:r>
          </a:p>
          <a:p>
            <a:pPr>
              <a:lnSpc>
                <a:spcPct val="150000"/>
              </a:lnSpc>
            </a:pPr>
            <a:r>
              <a:rPr lang="en-US" altLang="ko-KR" sz="1100" b="1" spc="-120" dirty="0">
                <a:latin typeface="+mn-ea"/>
              </a:rPr>
              <a:t>· </a:t>
            </a:r>
            <a:r>
              <a:rPr lang="en-US" altLang="ko-KR" sz="1100" b="1" spc="-120" dirty="0" smtClean="0">
                <a:latin typeface="+mn-ea"/>
              </a:rPr>
              <a:t> </a:t>
            </a:r>
            <a:r>
              <a:rPr lang="ko-KR" altLang="en-US" sz="1100" b="1" spc="-120" dirty="0" smtClean="0">
                <a:latin typeface="+mn-ea"/>
              </a:rPr>
              <a:t>신청서</a:t>
            </a:r>
            <a:r>
              <a:rPr lang="en-US" altLang="ko-KR" sz="1100" b="1" spc="-120" dirty="0" smtClean="0">
                <a:latin typeface="+mn-ea"/>
              </a:rPr>
              <a:t>, </a:t>
            </a:r>
            <a:r>
              <a:rPr lang="ko-KR" altLang="en-US" sz="1100" b="1" spc="-120" dirty="0" smtClean="0">
                <a:latin typeface="+mn-ea"/>
              </a:rPr>
              <a:t>시연동영상</a:t>
            </a:r>
            <a:endParaRPr lang="en-US" altLang="ko-KR" sz="1100" b="1" spc="-120" dirty="0" smtClean="0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776533" y="1804815"/>
            <a:ext cx="1555176" cy="567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spc="-120" dirty="0" smtClean="0">
                <a:latin typeface="+mn-ea"/>
              </a:rPr>
              <a:t>·  </a:t>
            </a:r>
            <a:r>
              <a:rPr lang="en-US" altLang="ko-KR" sz="1100" b="1" dirty="0" smtClean="0">
                <a:latin typeface="+mn-ea"/>
              </a:rPr>
              <a:t>7.24(</a:t>
            </a:r>
            <a:r>
              <a:rPr lang="ko-KR" altLang="en-US" sz="1100" b="1" dirty="0" smtClean="0">
                <a:latin typeface="+mn-ea"/>
              </a:rPr>
              <a:t>월</a:t>
            </a:r>
            <a:r>
              <a:rPr lang="en-US" altLang="ko-KR" sz="1100" b="1" dirty="0" smtClean="0">
                <a:latin typeface="+mn-ea"/>
              </a:rPr>
              <a:t>)~7.28(</a:t>
            </a:r>
            <a:r>
              <a:rPr lang="ko-KR" altLang="en-US" sz="1100" b="1" dirty="0" smtClean="0">
                <a:latin typeface="+mn-ea"/>
              </a:rPr>
              <a:t>금</a:t>
            </a:r>
            <a:r>
              <a:rPr lang="en-US" altLang="ko-KR" sz="1100" b="1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100" b="1" spc="-120" dirty="0" smtClean="0">
                <a:latin typeface="+mn-ea"/>
              </a:rPr>
              <a:t>·</a:t>
            </a:r>
            <a:r>
              <a:rPr lang="en-US" altLang="ko-KR" sz="1100" b="1" dirty="0">
                <a:latin typeface="+mn-ea"/>
              </a:rPr>
              <a:t> </a:t>
            </a:r>
            <a:r>
              <a:rPr lang="en-US" altLang="ko-KR" sz="1100" b="1" dirty="0" smtClean="0">
                <a:latin typeface="+mn-ea"/>
              </a:rPr>
              <a:t> </a:t>
            </a:r>
            <a:r>
              <a:rPr lang="ko-KR" altLang="en-US" sz="1100" b="1" dirty="0" smtClean="0">
                <a:latin typeface="+mn-ea"/>
              </a:rPr>
              <a:t>시연동영상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465569" y="1709501"/>
            <a:ext cx="152536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spc="-120" dirty="0">
                <a:latin typeface="+mn-ea"/>
              </a:rPr>
              <a:t>· </a:t>
            </a:r>
            <a:r>
              <a:rPr lang="en-US" altLang="ko-KR" sz="1100" b="1" spc="-120" dirty="0" smtClean="0">
                <a:latin typeface="+mn-ea"/>
              </a:rPr>
              <a:t> </a:t>
            </a:r>
            <a:r>
              <a:rPr lang="en-US" altLang="ko-KR" sz="1100" b="1" dirty="0" smtClean="0">
                <a:latin typeface="+mn-ea"/>
              </a:rPr>
              <a:t>8.2(</a:t>
            </a:r>
            <a:r>
              <a:rPr lang="ko-KR" altLang="en-US" sz="1100" b="1" dirty="0" smtClean="0">
                <a:latin typeface="+mn-ea"/>
              </a:rPr>
              <a:t>수</a:t>
            </a:r>
            <a:r>
              <a:rPr lang="en-US" altLang="ko-KR" sz="1100" b="1" dirty="0" smtClean="0">
                <a:latin typeface="+mn-ea"/>
              </a:rPr>
              <a:t>) / </a:t>
            </a:r>
            <a:r>
              <a:rPr lang="ko-KR" altLang="en-US" sz="1100" b="1" dirty="0" smtClean="0">
                <a:latin typeface="+mn-ea"/>
              </a:rPr>
              <a:t>오후 </a:t>
            </a:r>
            <a:r>
              <a:rPr lang="en-US" altLang="ko-KR" sz="1100" b="1" dirty="0" smtClean="0">
                <a:latin typeface="+mn-ea"/>
              </a:rPr>
              <a:t>3</a:t>
            </a:r>
            <a:r>
              <a:rPr lang="ko-KR" altLang="en-US" sz="1100" b="1" dirty="0" smtClean="0">
                <a:latin typeface="+mn-ea"/>
              </a:rPr>
              <a:t>시</a:t>
            </a:r>
            <a:endParaRPr lang="en-US" altLang="ko-KR" sz="11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spc="-120" dirty="0">
                <a:latin typeface="+mn-ea"/>
              </a:rPr>
              <a:t>· </a:t>
            </a:r>
            <a:r>
              <a:rPr lang="en-US" altLang="ko-KR" sz="1100" b="1" spc="-120" dirty="0" smtClean="0">
                <a:latin typeface="+mn-ea"/>
              </a:rPr>
              <a:t> </a:t>
            </a:r>
            <a:r>
              <a:rPr lang="en-US" altLang="ko-KR" sz="1100" b="1" dirty="0" smtClean="0">
                <a:latin typeface="+mn-ea"/>
              </a:rPr>
              <a:t>27</a:t>
            </a:r>
            <a:r>
              <a:rPr lang="ko-KR" altLang="en-US" sz="1100" b="1" dirty="0" err="1" smtClean="0">
                <a:latin typeface="+mn-ea"/>
              </a:rPr>
              <a:t>개팀</a:t>
            </a:r>
            <a:r>
              <a:rPr lang="en-US" altLang="ko-KR" sz="1100" b="1" dirty="0" smtClean="0">
                <a:latin typeface="+mn-ea"/>
              </a:rPr>
              <a:t>(</a:t>
            </a:r>
            <a:r>
              <a:rPr lang="ko-KR" altLang="en-US" sz="1100" b="1" dirty="0" smtClean="0">
                <a:latin typeface="+mn-ea"/>
              </a:rPr>
              <a:t>말하기</a:t>
            </a:r>
            <a:r>
              <a:rPr lang="en-US" altLang="ko-KR" sz="1100" b="1" dirty="0" smtClean="0">
                <a:latin typeface="+mn-ea"/>
              </a:rPr>
              <a:t>10, </a:t>
            </a:r>
          </a:p>
          <a:p>
            <a:pPr>
              <a:lnSpc>
                <a:spcPct val="150000"/>
              </a:lnSpc>
            </a:pPr>
            <a:r>
              <a:rPr lang="ko-KR" altLang="en-US" sz="1100" b="1" dirty="0" smtClean="0">
                <a:latin typeface="+mn-ea"/>
              </a:rPr>
              <a:t>  연극</a:t>
            </a:r>
            <a:r>
              <a:rPr lang="en-US" altLang="ko-KR" sz="1100" b="1" dirty="0" smtClean="0">
                <a:latin typeface="+mn-ea"/>
              </a:rPr>
              <a:t>7, </a:t>
            </a:r>
            <a:r>
              <a:rPr lang="ko-KR" altLang="en-US" sz="1100" b="1" dirty="0" smtClean="0">
                <a:latin typeface="+mn-ea"/>
              </a:rPr>
              <a:t>팝송</a:t>
            </a:r>
            <a:r>
              <a:rPr lang="en-US" altLang="ko-KR" sz="1100" b="1" dirty="0" smtClean="0">
                <a:latin typeface="+mn-ea"/>
              </a:rPr>
              <a:t>10)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205908" y="1890316"/>
            <a:ext cx="1525360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spc="-120" dirty="0">
                <a:latin typeface="+mn-ea"/>
              </a:rPr>
              <a:t>· </a:t>
            </a:r>
            <a:r>
              <a:rPr lang="en-US" altLang="ko-KR" sz="1100" b="1" spc="-120" dirty="0" smtClean="0">
                <a:latin typeface="+mn-ea"/>
              </a:rPr>
              <a:t> </a:t>
            </a:r>
            <a:r>
              <a:rPr lang="en-US" altLang="ko-KR" sz="1100" b="1" dirty="0" smtClean="0">
                <a:latin typeface="+mn-ea"/>
              </a:rPr>
              <a:t>9.2(</a:t>
            </a:r>
            <a:r>
              <a:rPr lang="ko-KR" altLang="en-US" sz="1100" b="1" dirty="0">
                <a:latin typeface="+mn-ea"/>
              </a:rPr>
              <a:t>토</a:t>
            </a:r>
            <a:r>
              <a:rPr lang="en-US" altLang="ko-KR" sz="1100" b="1" dirty="0" smtClean="0">
                <a:latin typeface="+mn-ea"/>
              </a:rPr>
              <a:t>) / </a:t>
            </a:r>
            <a:r>
              <a:rPr lang="ko-KR" altLang="en-US" sz="1100" b="1" dirty="0" smtClean="0">
                <a:latin typeface="+mn-ea"/>
              </a:rPr>
              <a:t>오후 </a:t>
            </a:r>
            <a:r>
              <a:rPr lang="en-US" altLang="ko-KR" sz="1100" b="1" dirty="0">
                <a:latin typeface="+mn-ea"/>
              </a:rPr>
              <a:t>2</a:t>
            </a:r>
            <a:r>
              <a:rPr lang="ko-KR" altLang="en-US" sz="1100" b="1" dirty="0" smtClean="0">
                <a:latin typeface="+mn-ea"/>
              </a:rPr>
              <a:t>시</a:t>
            </a:r>
            <a:endParaRPr lang="en-US" altLang="ko-KR" sz="1100" b="1" dirty="0" smtClean="0"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786707" y="1519788"/>
            <a:ext cx="1503150" cy="122413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471513" y="1550784"/>
            <a:ext cx="1503150" cy="122413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211135" y="1519788"/>
            <a:ext cx="1503150" cy="122413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891832" y="1231757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>
                <a:latin typeface="+mn-ea"/>
              </a:rPr>
              <a:t>예선심사</a:t>
            </a:r>
            <a:endParaRPr lang="en-US" altLang="ko-KR" sz="1300" b="1" dirty="0" smtClean="0"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22135" y="1231757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>
                <a:latin typeface="+mn-ea"/>
              </a:rPr>
              <a:t>신청서 접수</a:t>
            </a:r>
            <a:endParaRPr lang="en-US" altLang="ko-KR" sz="1300" b="1" dirty="0" smtClean="0">
              <a:latin typeface="+mn-ea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577016" y="1231757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>
                <a:latin typeface="+mn-ea"/>
              </a:rPr>
              <a:t>본선 팀 발표</a:t>
            </a:r>
            <a:endParaRPr lang="en-US" altLang="ko-KR" sz="1300" b="1" dirty="0" smtClean="0"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316638" y="1231757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>
                <a:latin typeface="+mn-ea"/>
              </a:rPr>
              <a:t>페스티</a:t>
            </a:r>
            <a:r>
              <a:rPr lang="ko-KR" altLang="en-US" sz="1300" b="1" dirty="0">
                <a:latin typeface="+mn-ea"/>
              </a:rPr>
              <a:t>벌</a:t>
            </a:r>
            <a:r>
              <a:rPr lang="ko-KR" altLang="en-US" sz="1300" b="1" dirty="0" smtClean="0">
                <a:latin typeface="+mn-ea"/>
              </a:rPr>
              <a:t> 개최</a:t>
            </a:r>
            <a:endParaRPr lang="en-US" altLang="ko-KR" sz="1300" b="1" dirty="0" smtClean="0"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45828" y="2588989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spc="-270" dirty="0" smtClean="0">
                <a:latin typeface="+mn-ea"/>
              </a:rPr>
              <a:t>국제문화교류진흥원</a:t>
            </a:r>
            <a:endParaRPr lang="en-US" altLang="ko-KR" sz="1200" b="1" spc="-270" dirty="0" smtClean="0">
              <a:latin typeface="+mn-ea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869231" y="2587145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latin typeface="+mn-ea"/>
              </a:rPr>
              <a:t>심사단</a:t>
            </a:r>
            <a:endParaRPr lang="en-US" altLang="ko-KR" sz="1200" b="1" dirty="0" smtClean="0">
              <a:latin typeface="+mn-ea"/>
            </a:endParaRPr>
          </a:p>
          <a:p>
            <a:pPr algn="ctr"/>
            <a:r>
              <a:rPr lang="en-US" altLang="ko-KR" sz="1200" b="1" spc="-200" dirty="0" smtClean="0">
                <a:latin typeface="+mn-ea"/>
              </a:rPr>
              <a:t>(</a:t>
            </a:r>
            <a:r>
              <a:rPr lang="ko-KR" altLang="en-US" sz="1200" b="1" spc="-200" dirty="0" smtClean="0">
                <a:latin typeface="+mn-ea"/>
              </a:rPr>
              <a:t>내국인</a:t>
            </a:r>
            <a:r>
              <a:rPr lang="en-US" altLang="ko-KR" sz="1200" b="1" spc="-200" dirty="0" smtClean="0">
                <a:latin typeface="+mn-ea"/>
              </a:rPr>
              <a:t>2, </a:t>
            </a:r>
            <a:r>
              <a:rPr lang="ko-KR" altLang="en-US" sz="1200" b="1" spc="-200" dirty="0" err="1" smtClean="0">
                <a:latin typeface="+mn-ea"/>
              </a:rPr>
              <a:t>원어민</a:t>
            </a:r>
            <a:r>
              <a:rPr lang="en-US" altLang="ko-KR" sz="1200" b="1" spc="-200" dirty="0" smtClean="0">
                <a:latin typeface="+mn-ea"/>
              </a:rPr>
              <a:t>2)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582374" y="2574603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b="1" spc="-200" dirty="0" smtClean="0">
                <a:latin typeface="+mn-ea"/>
              </a:rPr>
              <a:t>홈페이지</a:t>
            </a:r>
            <a:r>
              <a:rPr lang="en-US" altLang="ko-KR" sz="1100" b="1" spc="-200" dirty="0">
                <a:latin typeface="+mn-ea"/>
              </a:rPr>
              <a:t> </a:t>
            </a:r>
            <a:r>
              <a:rPr lang="en-US" altLang="ko-KR" sz="1100" b="1" spc="-200" dirty="0" smtClean="0">
                <a:latin typeface="+mn-ea"/>
              </a:rPr>
              <a:t>(</a:t>
            </a:r>
            <a:r>
              <a:rPr lang="ko-KR" altLang="en-US" sz="1100" b="1" spc="-200" dirty="0" smtClean="0">
                <a:latin typeface="+mn-ea"/>
              </a:rPr>
              <a:t>전주시청</a:t>
            </a:r>
            <a:r>
              <a:rPr lang="en-US" altLang="ko-KR" sz="1100" b="1" spc="-200" dirty="0" smtClean="0">
                <a:latin typeface="+mn-ea"/>
              </a:rPr>
              <a:t>, </a:t>
            </a:r>
          </a:p>
          <a:p>
            <a:pPr algn="ctr"/>
            <a:r>
              <a:rPr lang="ko-KR" altLang="en-US" sz="1100" b="1" spc="-200" dirty="0" smtClean="0">
                <a:latin typeface="+mn-ea"/>
              </a:rPr>
              <a:t>국제문화교류진흥원</a:t>
            </a:r>
            <a:r>
              <a:rPr lang="en-US" altLang="ko-KR" sz="1100" b="1" spc="-200" dirty="0" smtClean="0">
                <a:latin typeface="+mn-ea"/>
              </a:rPr>
              <a:t>)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5332616" y="2552000"/>
            <a:ext cx="1292144" cy="43204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spc="-300" dirty="0" smtClean="0">
                <a:latin typeface="+mn-ea"/>
              </a:rPr>
              <a:t>전북대  삼성문화회관 </a:t>
            </a:r>
            <a:endParaRPr lang="en-US" altLang="ko-KR" sz="1200" b="1" spc="-300" dirty="0" smtClean="0">
              <a:latin typeface="+mn-ea"/>
            </a:endParaRPr>
          </a:p>
          <a:p>
            <a:pPr algn="ctr"/>
            <a:r>
              <a:rPr lang="ko-KR" altLang="en-US" sz="1200" b="1" spc="-200" dirty="0" err="1" smtClean="0">
                <a:latin typeface="+mn-ea"/>
              </a:rPr>
              <a:t>건지아트홀</a:t>
            </a:r>
            <a:endParaRPr lang="en-US" altLang="ko-KR" sz="1200" b="1" spc="-2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733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533735"/>
              </p:ext>
            </p:extLst>
          </p:nvPr>
        </p:nvGraphicFramePr>
        <p:xfrm>
          <a:off x="288032" y="683569"/>
          <a:ext cx="6245967" cy="8121796"/>
        </p:xfrm>
        <a:graphic>
          <a:graphicData uri="http://schemas.openxmlformats.org/drawingml/2006/table">
            <a:tbl>
              <a:tblPr/>
              <a:tblGrid>
                <a:gridCol w="1068972"/>
                <a:gridCol w="1063884"/>
                <a:gridCol w="802350"/>
                <a:gridCol w="350862"/>
                <a:gridCol w="171454"/>
                <a:gridCol w="440281"/>
                <a:gridCol w="108036"/>
                <a:gridCol w="1139426"/>
                <a:gridCol w="1100702"/>
              </a:tblGrid>
              <a:tr h="31811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신청구분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중등부 </a:t>
                      </a:r>
                      <a:r>
                        <a:rPr lang="en-US" altLang="ko-KR" sz="1000" kern="0" spc="-2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en-US" altLang="ko-KR" sz="1000" kern="0" spc="-2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</a:t>
                      </a:r>
                      <a:r>
                        <a:rPr lang="en-US" altLang="ko-KR" sz="1000" kern="0" spc="-2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/ </a:t>
                      </a:r>
                      <a:r>
                        <a:rPr lang="ko-KR" altLang="en-US" sz="1000" kern="0" spc="-2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고등부 </a:t>
                      </a:r>
                      <a:r>
                        <a:rPr lang="en-US" altLang="ko-KR" sz="1000" kern="0" spc="-2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   </a:t>
                      </a:r>
                      <a:r>
                        <a:rPr lang="en-US" altLang="ko-KR" sz="1000" kern="0" spc="-2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</a:t>
                      </a:r>
                      <a:r>
                        <a:rPr lang="en-US" altLang="ko-KR" sz="1000" kern="0" spc="-2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팀 이름</a:t>
                      </a:r>
                      <a:endParaRPr lang="ko-KR" altLang="en-US" sz="1000" kern="0" spc="-2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3295">
                <a:tc row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학 교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학교명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5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지원분야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7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말하기 </a:t>
                      </a:r>
                      <a:r>
                        <a:rPr lang="en-US" altLang="ko-KR" sz="1000" kern="0" spc="-17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             )  /  </a:t>
                      </a:r>
                      <a:r>
                        <a:rPr lang="ko-KR" altLang="en-US" sz="1000" kern="0" spc="-17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영어연극</a:t>
                      </a:r>
                      <a:r>
                        <a:rPr lang="en-US" altLang="ko-KR" sz="1000" kern="0" spc="-17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·</a:t>
                      </a:r>
                      <a:r>
                        <a:rPr lang="ko-KR" altLang="en-US" sz="1000" kern="0" spc="-17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뮤지컬 </a:t>
                      </a:r>
                      <a:r>
                        <a:rPr lang="en-US" altLang="ko-KR" sz="1000" kern="0" spc="-17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</a:t>
                      </a:r>
                      <a:r>
                        <a:rPr lang="en-US" altLang="ko-KR" sz="1000" kern="0" spc="-17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  )  /  </a:t>
                      </a:r>
                      <a:r>
                        <a:rPr lang="ko-KR" altLang="en-US" sz="1000" kern="0" spc="-17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팝송 </a:t>
                      </a:r>
                      <a:r>
                        <a:rPr lang="en-US" altLang="ko-KR" sz="1000" kern="0" spc="-17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</a:t>
                      </a:r>
                      <a:r>
                        <a:rPr lang="en-US" altLang="ko-KR" sz="1000" kern="0" spc="-17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  )</a:t>
                      </a:r>
                      <a:endParaRPr lang="ko-KR" altLang="en-US" sz="1000" kern="0" spc="-17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작 품 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7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참가인원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공연시간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ea typeface="+mn-ea"/>
                        </a:rPr>
                        <a:t>   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0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참 가 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연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락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 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성 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연락처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HP)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비 고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8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작품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예시 </a:t>
                      </a:r>
                      <a:endParaRPr lang="en-US" altLang="ko-KR" sz="1000" dirty="0" smtClean="0"/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en-US" altLang="ko-KR" sz="1000" baseline="0" dirty="0" smtClean="0"/>
                        <a:t>1</a:t>
                      </a:r>
                      <a:r>
                        <a:rPr lang="ko-KR" altLang="en-US" sz="1000" baseline="0" dirty="0" smtClean="0"/>
                        <a:t>부문 말하기 </a:t>
                      </a:r>
                      <a:r>
                        <a:rPr lang="en-US" altLang="ko-KR" sz="1000" baseline="0" dirty="0" smtClean="0"/>
                        <a:t>: </a:t>
                      </a:r>
                      <a:r>
                        <a:rPr lang="ko-KR" altLang="en-US" sz="1000" baseline="0" dirty="0" err="1" smtClean="0"/>
                        <a:t>사드</a:t>
                      </a:r>
                      <a:r>
                        <a:rPr lang="en-US" altLang="ko-KR" sz="1000" baseline="0" dirty="0" smtClean="0"/>
                        <a:t>(</a:t>
                      </a:r>
                      <a:r>
                        <a:rPr lang="en-US" altLang="ko-KR" sz="1000" baseline="0" dirty="0" err="1" smtClean="0"/>
                        <a:t>thaad</a:t>
                      </a:r>
                      <a:r>
                        <a:rPr lang="en-US" altLang="ko-KR" sz="1000" baseline="0" dirty="0" smtClean="0"/>
                        <a:t>)</a:t>
                      </a:r>
                      <a:r>
                        <a:rPr lang="ko-KR" altLang="en-US" sz="1000" baseline="0" dirty="0" smtClean="0"/>
                        <a:t> 배치를 통해 바라본 한</a:t>
                      </a:r>
                      <a:r>
                        <a:rPr lang="en-US" altLang="ko-KR" sz="1000" baseline="0" dirty="0" smtClean="0"/>
                        <a:t>.</a:t>
                      </a:r>
                      <a:r>
                        <a:rPr lang="ko-KR" altLang="en-US" sz="1000" baseline="0" dirty="0" smtClean="0"/>
                        <a:t>미</a:t>
                      </a:r>
                      <a:r>
                        <a:rPr lang="en-US" altLang="ko-KR" sz="1000" baseline="0" dirty="0" smtClean="0"/>
                        <a:t>.</a:t>
                      </a:r>
                      <a:r>
                        <a:rPr lang="ko-KR" altLang="en-US" sz="1000" baseline="0" dirty="0" smtClean="0"/>
                        <a:t>중 관계</a:t>
                      </a:r>
                      <a:endParaRPr lang="en-US" altLang="ko-KR" sz="1000" baseline="0" dirty="0" smtClean="0"/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en-US" altLang="ko-KR" sz="1000" baseline="0" dirty="0" smtClean="0"/>
                        <a:t>2</a:t>
                      </a:r>
                      <a:r>
                        <a:rPr lang="ko-KR" altLang="en-US" sz="1000" baseline="0" dirty="0" smtClean="0"/>
                        <a:t>부문 연극</a:t>
                      </a:r>
                      <a:r>
                        <a:rPr lang="en-US" altLang="ko-KR" sz="1000" baseline="0" dirty="0" smtClean="0"/>
                        <a:t>/ </a:t>
                      </a:r>
                      <a:r>
                        <a:rPr lang="ko-KR" altLang="en-US" sz="1000" baseline="0" dirty="0" smtClean="0"/>
                        <a:t>뮤지컬 </a:t>
                      </a:r>
                      <a:r>
                        <a:rPr lang="en-US" altLang="ko-KR" sz="1000" baseline="0" dirty="0" smtClean="0"/>
                        <a:t>: </a:t>
                      </a:r>
                      <a:r>
                        <a:rPr lang="ko-KR" altLang="en-US" sz="1000" baseline="0" dirty="0" smtClean="0"/>
                        <a:t>수험생들의 고단한 일상을 다룬 창작 뮤지컬</a:t>
                      </a:r>
                      <a:endParaRPr lang="en-US" altLang="ko-KR" sz="1000" baseline="0" dirty="0" smtClean="0"/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en-US" altLang="ko-KR" sz="1000" baseline="0" dirty="0" smtClean="0"/>
                        <a:t>3</a:t>
                      </a:r>
                      <a:r>
                        <a:rPr lang="ko-KR" altLang="en-US" sz="1000" baseline="0" dirty="0" smtClean="0"/>
                        <a:t>부문 팝송 </a:t>
                      </a:r>
                      <a:r>
                        <a:rPr lang="en-US" altLang="ko-KR" sz="1000" baseline="0" dirty="0" smtClean="0"/>
                        <a:t>: Adele </a:t>
                      </a:r>
                      <a:r>
                        <a:rPr lang="ko-KR" altLang="en-US" sz="1000" baseline="0" dirty="0" smtClean="0"/>
                        <a:t>의 </a:t>
                      </a:r>
                      <a:r>
                        <a:rPr lang="en-US" altLang="ko-KR" sz="1000" baseline="0" dirty="0" smtClean="0"/>
                        <a:t>‘Hello’</a:t>
                      </a:r>
                      <a:r>
                        <a:rPr lang="ko-KR" altLang="en-US" sz="1000" baseline="0" dirty="0" smtClean="0"/>
                        <a:t>를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 통기타와  </a:t>
                      </a:r>
                      <a:r>
                        <a:rPr lang="en-US" altLang="ko-KR" sz="1000" baseline="0" dirty="0" smtClean="0"/>
                        <a:t>RnB </a:t>
                      </a:r>
                      <a:r>
                        <a:rPr lang="ko-KR" altLang="en-US" sz="1000" baseline="0" dirty="0" smtClean="0"/>
                        <a:t>창법으로 재해석</a:t>
                      </a:r>
                      <a:endParaRPr lang="en-US" altLang="ko-KR" sz="1000" dirty="0" smtClean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562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보 호 자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ea typeface="굴림체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교사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부모님 등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관 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성 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연락처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HP)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비고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E-mail )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7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8655" marR="8655" marT="8655" marB="865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90743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본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신청서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제출과 관련하여 개인정보 열람 동의 여부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동의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동의 안 함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※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동의를 원하지 않는 신청자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팀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는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선발대상에서 제외될 수 있습니다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.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19226">
                <a:tc gridSpan="9">
                  <a:txBody>
                    <a:bodyPr/>
                    <a:lstStyle/>
                    <a:p>
                      <a:pPr marL="0" marR="6350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신청자 및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보호자의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성명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주소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연락처 등 위 신청서 항목의 개인정보 수집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‧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이용에 관하여 동의합니다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. </a:t>
                      </a:r>
                    </a:p>
                    <a:p>
                      <a:pPr marL="0" marR="63500" indent="0" algn="ctr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2017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년         월         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6350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                                                      동의인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굴림체"/>
                        </a:rPr>
                        <a:t>교사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굴림체"/>
                        </a:rPr>
                        <a:t>/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굴림체"/>
                        </a:rPr>
                        <a:t>부모님 등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: 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         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서명 또는 인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513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2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위 본인</a:t>
                      </a:r>
                      <a:r>
                        <a:rPr lang="en-US" altLang="ko-KR" sz="1000" kern="0" spc="2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ko-KR" altLang="en-US" sz="1000" kern="0" spc="2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팀</a:t>
                      </a:r>
                      <a:r>
                        <a:rPr lang="en-US" altLang="ko-KR" sz="1000" kern="0" spc="2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  <a:r>
                        <a:rPr lang="ko-KR" altLang="en-US" sz="1000" kern="0" spc="2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은 </a:t>
                      </a:r>
                      <a:r>
                        <a:rPr lang="ko-KR" altLang="en-US" sz="1000" kern="0" spc="2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제</a:t>
                      </a:r>
                      <a:r>
                        <a:rPr lang="en-US" altLang="ko-KR" sz="1000" kern="0" spc="2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3</a:t>
                      </a:r>
                      <a:r>
                        <a:rPr lang="ko-KR" altLang="en-US" sz="1000" kern="0" spc="2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회 </a:t>
                      </a:r>
                      <a:r>
                        <a:rPr lang="ko-KR" altLang="en-US" sz="1000" kern="0" spc="20" dirty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전주시 청소년 영어 페스티벌에 참가하고자 신청합니다</a:t>
                      </a:r>
                      <a:r>
                        <a:rPr lang="en-US" altLang="ko-KR" sz="1000" kern="0" spc="2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.</a:t>
                      </a:r>
                      <a:endParaRPr lang="ko-KR" altLang="en-US" sz="1000" kern="0" spc="2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39680">
                <a:tc gridSpan="9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2017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굴림체"/>
                        </a:rPr>
                        <a:t>년        월         일</a:t>
                      </a: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                                       신청자 대표 성명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      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서명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                             동의인</a:t>
                      </a:r>
                      <a:r>
                        <a:rPr lang="en-US" altLang="ko-KR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(</a:t>
                      </a:r>
                      <a:r>
                        <a:rPr lang="ko-KR" altLang="en-US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교사</a:t>
                      </a:r>
                      <a:r>
                        <a:rPr lang="en-US" altLang="ko-KR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/</a:t>
                      </a:r>
                      <a:r>
                        <a:rPr lang="ko-KR" altLang="en-US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부모님 등</a:t>
                      </a:r>
                      <a:r>
                        <a:rPr lang="en-US" altLang="ko-KR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 </a:t>
                      </a:r>
                      <a:r>
                        <a:rPr lang="ko-KR" altLang="en-US" sz="1000" kern="0" spc="-1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성명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           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  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서명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</a:rPr>
                        <a:t>) </a:t>
                      </a: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3831">
                <a:tc gridSpan="9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10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 전주시장</a:t>
                      </a:r>
                      <a:r>
                        <a:rPr lang="ko-KR" altLang="en-US" sz="1000" b="1" kern="0" spc="100" dirty="0" smtClean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 귀하</a:t>
                      </a:r>
                      <a:endParaRPr lang="ko-KR" altLang="en-US" sz="1000" b="1" kern="0" spc="100" dirty="0">
                        <a:solidFill>
                          <a:srgbClr val="000000"/>
                        </a:solidFill>
                        <a:effectLst/>
                        <a:latin typeface="굴림체"/>
                      </a:endParaRPr>
                    </a:p>
                  </a:txBody>
                  <a:tcPr marL="8655" marR="8655" marT="8655" marB="86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6632" y="107504"/>
            <a:ext cx="669674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000" b="1" dirty="0" smtClean="0">
                <a:solidFill>
                  <a:srgbClr val="000000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제</a:t>
            </a:r>
            <a:r>
              <a:rPr kumimoji="1" lang="en-US" altLang="ko-KR" sz="2000" b="1" dirty="0" smtClean="0">
                <a:solidFill>
                  <a:srgbClr val="000000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3</a:t>
            </a:r>
            <a:r>
              <a:rPr kumimoji="1" lang="ko-KR" altLang="en-US" sz="2000" b="1" dirty="0" smtClean="0">
                <a:solidFill>
                  <a:srgbClr val="000000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회 </a:t>
            </a: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전주시 청소년 영어 페스티벌 참가 신청서</a:t>
            </a:r>
            <a:endParaRPr kumimoji="1" lang="ko-KR" altLang="en-US" sz="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체" panose="020B0609000101010101" pitchFamily="49" charset="-127"/>
              <a:ea typeface="굴림체" panose="020B0609000101010101" pitchFamily="49" charset="-127"/>
              <a:cs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8640" y="8820472"/>
            <a:ext cx="424847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b="1" dirty="0">
                <a:solidFill>
                  <a:srgbClr val="0000FF"/>
                </a:solidFill>
                <a:latin typeface="굴림체" pitchFamily="49" charset="-127"/>
                <a:ea typeface="굴림체" pitchFamily="49" charset="-127"/>
                <a:cs typeface="굴림" pitchFamily="50" charset="-127"/>
              </a:rPr>
              <a:t>※ 1</a:t>
            </a:r>
            <a:r>
              <a:rPr kumimoji="1" lang="ko-KR" altLang="en-US" sz="1000" b="1" dirty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인 </a:t>
            </a:r>
            <a:r>
              <a:rPr kumimoji="1" lang="en-US" altLang="ko-KR" sz="1000" b="1" dirty="0">
                <a:solidFill>
                  <a:srgbClr val="0000FF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1</a:t>
            </a:r>
            <a:r>
              <a:rPr kumimoji="1" lang="ko-KR" altLang="en-US" sz="1000" b="1" dirty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종목만 </a:t>
            </a:r>
            <a:r>
              <a:rPr kumimoji="1" lang="ko-KR" altLang="en-US" sz="1000" b="1" dirty="0" smtClean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신청 가능하며</a:t>
            </a:r>
            <a:r>
              <a:rPr kumimoji="1" lang="en-US" altLang="ko-KR" sz="1000" b="1" dirty="0">
                <a:solidFill>
                  <a:srgbClr val="0000FF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, </a:t>
            </a:r>
            <a:r>
              <a:rPr kumimoji="1" lang="ko-KR" altLang="en-US" sz="1000" b="1" dirty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중복 </a:t>
            </a:r>
            <a:r>
              <a:rPr kumimoji="1" lang="ko-KR" altLang="en-US" sz="1000" b="1" dirty="0" smtClean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신청할 </a:t>
            </a:r>
            <a:r>
              <a:rPr kumimoji="1" lang="ko-KR" altLang="en-US" sz="1000" b="1" dirty="0">
                <a:solidFill>
                  <a:srgbClr val="0000FF"/>
                </a:solidFill>
                <a:latin typeface="굴림체" panose="020B0609000101010101" pitchFamily="49" charset="-127"/>
                <a:ea typeface="굴림체" panose="020B0609000101010101" pitchFamily="49" charset="-127"/>
                <a:cs typeface="굴림" pitchFamily="50" charset="-127"/>
              </a:rPr>
              <a:t>수 없습니다</a:t>
            </a:r>
            <a:r>
              <a:rPr kumimoji="1" lang="en-US" altLang="ko-KR" sz="1000" b="1" dirty="0">
                <a:solidFill>
                  <a:srgbClr val="0000FF"/>
                </a:solidFill>
                <a:latin typeface="굴림체" pitchFamily="49" charset="-127"/>
                <a:ea typeface="굴림체" panose="020B0609000101010101" pitchFamily="49" charset="-127"/>
                <a:cs typeface="굴림" pitchFamily="50" charset="-127"/>
              </a:rPr>
              <a:t>.</a:t>
            </a:r>
            <a:endParaRPr kumimoji="1" lang="en-US" altLang="ko-KR" sz="1400" dirty="0">
              <a:latin typeface="굴림체" panose="020B0609000101010101" pitchFamily="49" charset="-127"/>
              <a:ea typeface="굴림체" panose="020B0609000101010101" pitchFamily="49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0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</TotalTime>
  <Words>824</Words>
  <Application>Microsoft Office PowerPoint</Application>
  <PresentationFormat>화면 슬라이드 쇼(4:3)</PresentationFormat>
  <Paragraphs>194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HY견고딕</vt:lpstr>
      <vt:lpstr>굴림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PC-1802</dc:creator>
  <cp:lastModifiedBy>user</cp:lastModifiedBy>
  <cp:revision>109</cp:revision>
  <cp:lastPrinted>2017-06-28T02:38:52Z</cp:lastPrinted>
  <dcterms:created xsi:type="dcterms:W3CDTF">2015-07-06T06:33:38Z</dcterms:created>
  <dcterms:modified xsi:type="dcterms:W3CDTF">2017-06-28T04:41:46Z</dcterms:modified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