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8483600" cy="12001500"/>
  <p:notesSz cx="6797675" cy="9928225"/>
  <p:embeddedFontLst>
    <p:embeddedFont>
      <p:font typeface="SEBANG Gothic OTF Bold" panose="020B0600000101010101" charset="-127"/>
      <p:bold r:id="rId3"/>
    </p:embeddedFont>
    <p:embeddedFont>
      <p:font typeface="Calibri" panose="020F0502020204030204" pitchFamily="34" charset="0"/>
      <p:regular r:id="rId4"/>
      <p:bold r:id="rId5"/>
      <p:italic r:id="rId6"/>
      <p:boldItalic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315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ableStyles" Target="tableStyles.xml"/><Relationship Id="rId5" Type="http://schemas.openxmlformats.org/officeDocument/2006/relationships/font" Target="fonts/font3.fntdata"/><Relationship Id="rId10" Type="http://schemas.openxmlformats.org/officeDocument/2006/relationships/theme" Target="theme/theme1.xml"/><Relationship Id="rId4" Type="http://schemas.openxmlformats.org/officeDocument/2006/relationships/font" Target="fonts/font2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C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81000"/>
          </a:blip>
          <a:stretch>
            <a:fillRect/>
          </a:stretch>
        </p:blipFill>
        <p:spPr>
          <a:xfrm>
            <a:off x="4445000" y="2184400"/>
            <a:ext cx="3517900" cy="15748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000" y="1651000"/>
            <a:ext cx="1016000" cy="10668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016000" y="1123950"/>
            <a:ext cx="3835400" cy="26733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0470"/>
              </a:lnSpc>
            </a:pPr>
            <a:r>
              <a:rPr lang="en-US" sz="6000" b="0" i="0" u="none" strike="noStrike" spc="-100" dirty="0">
                <a:solidFill>
                  <a:srgbClr val="514838"/>
                </a:solidFill>
                <a:latin typeface="SEBANG Gothic OTF Bold"/>
              </a:rPr>
              <a:t>2026</a:t>
            </a:r>
            <a:r>
              <a:rPr lang="ko-KR" sz="6000" b="0" i="0" u="none" strike="noStrike" spc="-100" dirty="0">
                <a:solidFill>
                  <a:srgbClr val="514838"/>
                </a:solidFill>
                <a:ea typeface="SEBANG Gothic OTF Bold"/>
              </a:rPr>
              <a:t>년</a:t>
            </a:r>
          </a:p>
          <a:p>
            <a:pPr lvl="0" algn="l">
              <a:lnSpc>
                <a:spcPct val="90470"/>
              </a:lnSpc>
            </a:pPr>
            <a:r>
              <a:rPr lang="ko-KR" sz="6000" b="0" i="0" u="none" strike="noStrike" spc="-100" dirty="0" err="1">
                <a:solidFill>
                  <a:srgbClr val="12887A"/>
                </a:solidFill>
                <a:ea typeface="SEBANG Gothic OTF Bold"/>
              </a:rPr>
              <a:t>주택바우처</a:t>
            </a:r>
            <a:endParaRPr lang="ko-KR" sz="6000" b="0" i="0" u="none" strike="noStrike" spc="-100" dirty="0">
              <a:solidFill>
                <a:srgbClr val="12887A"/>
              </a:solidFill>
              <a:ea typeface="SEBANG Gothic OTF Bold"/>
            </a:endParaRPr>
          </a:p>
          <a:p>
            <a:pPr lvl="0" algn="l">
              <a:lnSpc>
                <a:spcPct val="90470"/>
              </a:lnSpc>
            </a:pPr>
            <a:r>
              <a:rPr lang="en-US" sz="3700" b="0" i="0" u="none" strike="noStrike" spc="-100" dirty="0">
                <a:solidFill>
                  <a:srgbClr val="12887A"/>
                </a:solidFill>
                <a:latin typeface="SEBANG Gothic OTF Bold"/>
              </a:rPr>
              <a:t>(</a:t>
            </a:r>
            <a:r>
              <a:rPr lang="ko-KR" sz="3700" b="0" i="0" u="none" strike="noStrike" spc="-100" dirty="0" err="1">
                <a:solidFill>
                  <a:srgbClr val="12887A"/>
                </a:solidFill>
                <a:ea typeface="SEBANG Gothic OTF Bold"/>
              </a:rPr>
              <a:t>전주형</a:t>
            </a:r>
            <a:r>
              <a:rPr lang="en-US" sz="3700" b="0" i="0" u="none" strike="noStrike" spc="-100" dirty="0">
                <a:solidFill>
                  <a:srgbClr val="12887A"/>
                </a:solidFill>
                <a:latin typeface="SEBANG Gothic OTF Bold"/>
              </a:rPr>
              <a:t> </a:t>
            </a:r>
            <a:r>
              <a:rPr lang="ko-KR" sz="3700" b="0" i="0" u="none" strike="noStrike" spc="-100" dirty="0">
                <a:solidFill>
                  <a:srgbClr val="12887A"/>
                </a:solidFill>
                <a:ea typeface="SEBANG Gothic OTF Bold"/>
              </a:rPr>
              <a:t>주거급여</a:t>
            </a:r>
            <a:r>
              <a:rPr lang="en-US" sz="3700" b="0" i="0" u="none" strike="noStrike" spc="-100" dirty="0">
                <a:solidFill>
                  <a:srgbClr val="12887A"/>
                </a:solidFill>
                <a:latin typeface="SEBANG Gothic OTF Bold"/>
              </a:rPr>
              <a:t>)</a:t>
            </a:r>
          </a:p>
          <a:p>
            <a:pPr lvl="0" algn="l">
              <a:lnSpc>
                <a:spcPct val="90470"/>
              </a:lnSpc>
            </a:pPr>
            <a:r>
              <a:rPr lang="ko-KR" sz="6000" b="0" i="0" u="none" strike="noStrike" dirty="0">
                <a:solidFill>
                  <a:srgbClr val="514838"/>
                </a:solidFill>
                <a:ea typeface="SEBANG Gothic OTF Bold"/>
              </a:rPr>
              <a:t>신청</a:t>
            </a:r>
            <a:r>
              <a:rPr lang="ko-KR" sz="6000" b="0" i="0" u="none" strike="noStrike" spc="-100" dirty="0">
                <a:solidFill>
                  <a:srgbClr val="514838"/>
                </a:solidFill>
                <a:ea typeface="SEBANG Gothic OTF Bold"/>
              </a:rPr>
              <a:t>안내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77900" y="4000500"/>
            <a:ext cx="6438900" cy="5715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정부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주거급여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지원을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받지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못하는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 </a:t>
            </a: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기준중위소득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 48% </a:t>
            </a: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초과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 60%</a:t>
            </a: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이하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 </a:t>
            </a:r>
          </a:p>
          <a:p>
            <a:pPr lvl="0" algn="l">
              <a:lnSpc>
                <a:spcPct val="116199"/>
              </a:lnSpc>
            </a:pP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민간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월세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주택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12887A"/>
                </a:solidFill>
                <a:ea typeface="NanumSquare Bold"/>
              </a:rPr>
              <a:t>거주</a:t>
            </a:r>
            <a:r>
              <a:rPr lang="en-US" sz="1600" b="0" i="0" u="none" strike="noStrike" dirty="0">
                <a:solidFill>
                  <a:srgbClr val="12887A"/>
                </a:solidFill>
                <a:latin typeface="NanumSquare Bold"/>
              </a:rPr>
              <a:t> </a:t>
            </a:r>
            <a:r>
              <a:rPr lang="ko-KR" sz="1600" b="0" i="0" u="none" strike="noStrike" dirty="0" err="1">
                <a:solidFill>
                  <a:srgbClr val="12887A"/>
                </a:solidFill>
                <a:ea typeface="NanumSquare Bold"/>
              </a:rPr>
              <a:t>임차가구</a:t>
            </a:r>
            <a:r>
              <a:rPr lang="ko-KR" sz="1600" b="0" i="0" u="none" strike="noStrike" dirty="0" err="1">
                <a:solidFill>
                  <a:srgbClr val="514838"/>
                </a:solidFill>
                <a:ea typeface="NanumSquare Bold"/>
              </a:rPr>
              <a:t>에게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 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임차료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월세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)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를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0" i="0" u="none" strike="noStrike" dirty="0">
                <a:solidFill>
                  <a:srgbClr val="514838"/>
                </a:solidFill>
                <a:ea typeface="NanumSquare Bold"/>
              </a:rPr>
              <a:t>지원합니다</a:t>
            </a:r>
            <a:r>
              <a:rPr lang="en-US" sz="1600" b="0" i="0" u="none" strike="noStrike" dirty="0">
                <a:solidFill>
                  <a:srgbClr val="514838"/>
                </a:solidFill>
                <a:latin typeface="NanumSquare Bold"/>
              </a:rPr>
              <a:t>. 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" y="4756724"/>
            <a:ext cx="7683500" cy="661987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100" y="4876800"/>
            <a:ext cx="927100" cy="29210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36600" y="4889500"/>
            <a:ext cx="8128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" b="0" i="0" u="none" strike="noStrike" dirty="0">
                <a:solidFill>
                  <a:srgbClr val="FFFFFF"/>
                </a:solidFill>
                <a:ea typeface="NanumSquare Bold"/>
              </a:rPr>
              <a:t>지원대상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701800" y="4902200"/>
            <a:ext cx="2781300" cy="25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1400" b="0" i="0" u="none" strike="noStrike">
                <a:solidFill>
                  <a:srgbClr val="514838"/>
                </a:solidFill>
                <a:ea typeface="NanumSquare Bold"/>
              </a:rPr>
              <a:t>전주시</a:t>
            </a:r>
            <a:r>
              <a:rPr lang="en-US" sz="1400" b="0" i="0" u="none" strike="noStrike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>
                <a:solidFill>
                  <a:srgbClr val="514838"/>
                </a:solidFill>
                <a:ea typeface="NanumSquare Bold"/>
              </a:rPr>
              <a:t>거주</a:t>
            </a:r>
            <a:r>
              <a:rPr lang="en-US" sz="1400" b="0" i="0" u="none" strike="noStrike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>
                <a:solidFill>
                  <a:srgbClr val="514838"/>
                </a:solidFill>
                <a:ea typeface="NanumSquare Bold"/>
              </a:rPr>
              <a:t>민간</a:t>
            </a:r>
            <a:r>
              <a:rPr lang="en-US" sz="1400" b="0" i="0" u="none" strike="noStrike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>
                <a:solidFill>
                  <a:srgbClr val="514838"/>
                </a:solidFill>
                <a:ea typeface="NanumSquare Bold"/>
              </a:rPr>
              <a:t>월세</a:t>
            </a:r>
            <a:r>
              <a:rPr lang="en-US" sz="1400" b="0" i="0" u="none" strike="noStrike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>
                <a:solidFill>
                  <a:srgbClr val="514838"/>
                </a:solidFill>
                <a:ea typeface="NanumSquare Bold"/>
              </a:rPr>
              <a:t>주택</a:t>
            </a:r>
            <a:r>
              <a:rPr lang="en-US" sz="1400" b="0" i="0" u="none" strike="noStrike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>
                <a:solidFill>
                  <a:srgbClr val="514838"/>
                </a:solidFill>
                <a:ea typeface="NanumSquare Bold"/>
              </a:rPr>
              <a:t>임차가구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470400" y="4940300"/>
            <a:ext cx="1917700" cy="215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200" b="1" i="0" u="none" strike="noStrike">
                <a:solidFill>
                  <a:srgbClr val="000000"/>
                </a:solidFill>
                <a:latin typeface="NanumSquare Light"/>
              </a:rPr>
              <a:t>※ </a:t>
            </a:r>
            <a:r>
              <a:rPr lang="ko-KR" sz="1200" b="1" i="0" u="none" strike="noStrike">
                <a:solidFill>
                  <a:srgbClr val="000000"/>
                </a:solidFill>
                <a:ea typeface="NanumSquare Light"/>
              </a:rPr>
              <a:t>타시군</a:t>
            </a:r>
            <a:r>
              <a:rPr lang="en-US" sz="1200" b="1" i="0" u="none" strike="noStrike">
                <a:solidFill>
                  <a:srgbClr val="000000"/>
                </a:solidFill>
                <a:latin typeface="NanumSquare Light"/>
              </a:rPr>
              <a:t> </a:t>
            </a:r>
            <a:r>
              <a:rPr lang="ko-KR" sz="1200" b="1" i="0" u="none" strike="noStrike">
                <a:solidFill>
                  <a:srgbClr val="000000"/>
                </a:solidFill>
                <a:ea typeface="NanumSquare Light"/>
              </a:rPr>
              <a:t>전출시</a:t>
            </a:r>
            <a:r>
              <a:rPr lang="en-US" sz="1200" b="1" i="0" u="none" strike="noStrike">
                <a:solidFill>
                  <a:srgbClr val="000000"/>
                </a:solidFill>
                <a:latin typeface="NanumSquare Light"/>
              </a:rPr>
              <a:t> </a:t>
            </a:r>
            <a:r>
              <a:rPr lang="ko-KR" sz="1200" b="1" i="0" u="none" strike="noStrike">
                <a:solidFill>
                  <a:srgbClr val="000000"/>
                </a:solidFill>
                <a:ea typeface="NanumSquare Light"/>
              </a:rPr>
              <a:t>지원제외</a:t>
            </a:r>
          </a:p>
        </p:txBody>
      </p:sp>
      <p:graphicFrame>
        <p:nvGraphicFramePr>
          <p:cNvPr id="11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881640"/>
              </p:ext>
            </p:extLst>
          </p:nvPr>
        </p:nvGraphicFramePr>
        <p:xfrm>
          <a:off x="711200" y="5740400"/>
          <a:ext cx="7061200" cy="889000"/>
        </p:xfrm>
        <a:graphic>
          <a:graphicData uri="http://schemas.openxmlformats.org/drawingml/2006/table">
            <a:tbl>
              <a:tblPr/>
              <a:tblGrid>
                <a:gridCol w="157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1800">
                <a:tc>
                  <a:txBody>
                    <a:bodyPr/>
                    <a:lstStyle/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                            </a:t>
                      </a:r>
                      <a:r>
                        <a:rPr lang="ko-KR" sz="1100" b="0" i="0" u="none" strike="noStrike" dirty="0" err="1">
                          <a:solidFill>
                            <a:srgbClr val="FFFFFF"/>
                          </a:solidFill>
                          <a:ea typeface="NanumSquare Bold"/>
                        </a:rPr>
                        <a:t>가구규모</a:t>
                      </a:r>
                      <a:endParaRPr lang="en-US" sz="1100" dirty="0"/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2026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년</a:t>
                      </a: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1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2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3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4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5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6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ko-KR" sz="1200" b="1" i="0" u="none" strike="noStrike" dirty="0" err="1">
                          <a:solidFill>
                            <a:srgbClr val="7030A0"/>
                          </a:solidFill>
                          <a:ea typeface="NanumSquare Bold"/>
                        </a:rPr>
                        <a:t>주택바우처</a:t>
                      </a:r>
                      <a:endParaRPr lang="en-US" sz="1100" b="1" dirty="0">
                        <a:solidFill>
                          <a:srgbClr val="7030A0"/>
                        </a:solidFill>
                      </a:endParaRPr>
                    </a:p>
                    <a:p>
                      <a:pPr lvl="0" algn="ctr">
                        <a:lnSpc>
                          <a:spcPct val="99600"/>
                        </a:lnSpc>
                      </a:pPr>
                      <a:r>
                        <a:rPr lang="en-US" sz="12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(</a:t>
                      </a:r>
                      <a:r>
                        <a:rPr lang="ko-KR" sz="1200" b="1" i="0" u="none" strike="noStrike" dirty="0">
                          <a:solidFill>
                            <a:srgbClr val="7030A0"/>
                          </a:solidFill>
                          <a:ea typeface="NanumSquare Bold"/>
                        </a:rPr>
                        <a:t>기준중위소득</a:t>
                      </a:r>
                      <a:r>
                        <a:rPr lang="en-US" sz="12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 60%)</a:t>
                      </a: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1,538,543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2,519,575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3,215,422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3,896,844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4,534,031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5,133,610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100" y="5308600"/>
            <a:ext cx="927100" cy="292100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736600" y="5308600"/>
            <a:ext cx="8128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" b="0" i="0" u="none" strike="noStrike">
                <a:solidFill>
                  <a:srgbClr val="FFFFFF"/>
                </a:solidFill>
                <a:ea typeface="NanumSquare Bold"/>
              </a:rPr>
              <a:t>지원요건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701800" y="5321300"/>
            <a:ext cx="5702300" cy="25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가구의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소득과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재산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자동차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포함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)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을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반영한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소득인정액이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기준금액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이하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137400" y="5499100"/>
            <a:ext cx="698500" cy="2032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100" b="1" i="0" u="none" strike="noStrike" dirty="0">
                <a:solidFill>
                  <a:srgbClr val="000000"/>
                </a:solidFill>
                <a:latin typeface="NanumSquare Light"/>
              </a:rPr>
              <a:t>(</a:t>
            </a:r>
            <a:r>
              <a:rPr lang="ko-KR" sz="1100" b="1" i="0" u="none" strike="noStrike" dirty="0">
                <a:solidFill>
                  <a:srgbClr val="000000"/>
                </a:solidFill>
                <a:ea typeface="NanumSquare Light"/>
              </a:rPr>
              <a:t>단위</a:t>
            </a:r>
            <a:r>
              <a:rPr lang="en-US" sz="1100" b="1" i="0" u="none" strike="noStrike" dirty="0">
                <a:solidFill>
                  <a:srgbClr val="000000"/>
                </a:solidFill>
                <a:latin typeface="NanumSquare Light"/>
              </a:rPr>
              <a:t> : </a:t>
            </a:r>
            <a:r>
              <a:rPr lang="ko-KR" sz="1100" b="1" i="0" u="none" strike="noStrike" dirty="0">
                <a:solidFill>
                  <a:srgbClr val="000000"/>
                </a:solidFill>
                <a:ea typeface="NanumSquare Light"/>
              </a:rPr>
              <a:t>원</a:t>
            </a:r>
            <a:r>
              <a:rPr lang="en-US" sz="1100" b="1" i="0" u="none" strike="noStrike" dirty="0">
                <a:solidFill>
                  <a:srgbClr val="000000"/>
                </a:solidFill>
                <a:latin typeface="NanumSquare Light"/>
              </a:rPr>
              <a:t>)</a:t>
            </a: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6781800"/>
            <a:ext cx="927100" cy="292100"/>
          </a:xfrm>
          <a:prstGeom prst="rect">
            <a:avLst/>
          </a:prstGeom>
        </p:spPr>
      </p:pic>
      <p:graphicFrame>
        <p:nvGraphicFramePr>
          <p:cNvPr id="17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7440779"/>
              </p:ext>
            </p:extLst>
          </p:nvPr>
        </p:nvGraphicFramePr>
        <p:xfrm>
          <a:off x="751158" y="7194550"/>
          <a:ext cx="7035799" cy="876300"/>
        </p:xfrm>
        <a:graphic>
          <a:graphicData uri="http://schemas.openxmlformats.org/drawingml/2006/table">
            <a:tbl>
              <a:tblPr/>
              <a:tblGrid>
                <a:gridCol w="15763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9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9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99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9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99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0991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3700">
                <a:tc>
                  <a:txBody>
                    <a:bodyPr/>
                    <a:lstStyle/>
                    <a:p>
                      <a:pPr lvl="0" algn="l">
                        <a:lnSpc>
                          <a:spcPct val="91714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                            </a:t>
                      </a:r>
                      <a:r>
                        <a:rPr lang="ko-KR" sz="1100" b="0" i="0" u="none" strike="noStrike" dirty="0" err="1">
                          <a:solidFill>
                            <a:srgbClr val="FFFFFF"/>
                          </a:solidFill>
                          <a:ea typeface="NanumSquare Bold"/>
                        </a:rPr>
                        <a:t>가구규모</a:t>
                      </a:r>
                      <a:endParaRPr lang="en-US" sz="1100" dirty="0"/>
                    </a:p>
                    <a:p>
                      <a:pPr lvl="0" algn="l">
                        <a:lnSpc>
                          <a:spcPct val="91714"/>
                        </a:lnSpc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2026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년</a:t>
                      </a: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1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91714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2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3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4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5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3000"/>
                        </a:lnSpc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6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인</a:t>
                      </a:r>
                      <a:r>
                        <a:rPr lang="en-US" sz="1100" b="0" i="0" u="none" strike="noStrike" dirty="0">
                          <a:solidFill>
                            <a:srgbClr val="FFFFFF"/>
                          </a:solidFill>
                          <a:latin typeface="NanumSquare Bold"/>
                        </a:rPr>
                        <a:t> </a:t>
                      </a:r>
                      <a:r>
                        <a:rPr lang="ko-KR" sz="1100" b="0" i="0" u="none" strike="noStrike" dirty="0">
                          <a:solidFill>
                            <a:srgbClr val="FFFFFF"/>
                          </a:solidFill>
                          <a:ea typeface="NanumSquare Bold"/>
                        </a:rPr>
                        <a:t>가구</a:t>
                      </a:r>
                      <a:endParaRPr lang="en-US" sz="1100" dirty="0"/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600">
                <a:tc>
                  <a:txBody>
                    <a:bodyPr/>
                    <a:lstStyle/>
                    <a:p>
                      <a:pPr lvl="0" algn="ctr">
                        <a:lnSpc>
                          <a:spcPct val="99600"/>
                        </a:lnSpc>
                        <a:defRPr/>
                      </a:pPr>
                      <a:r>
                        <a:rPr lang="ko-KR" sz="1200" b="1" i="0" u="none" strike="noStrike" dirty="0" err="1">
                          <a:solidFill>
                            <a:srgbClr val="7030A0"/>
                          </a:solidFill>
                          <a:ea typeface="NanumSquare Bold"/>
                        </a:rPr>
                        <a:t>주택바우처</a:t>
                      </a:r>
                      <a:endParaRPr lang="en-US" sz="1100" b="1" dirty="0">
                        <a:solidFill>
                          <a:srgbClr val="7030A0"/>
                        </a:solidFill>
                      </a:endParaRPr>
                    </a:p>
                    <a:p>
                      <a:pPr lvl="0" algn="ctr">
                        <a:lnSpc>
                          <a:spcPct val="99600"/>
                        </a:lnSpc>
                      </a:pPr>
                      <a:r>
                        <a:rPr lang="ko-KR" sz="1200" b="1" i="0" u="none" strike="noStrike" dirty="0">
                          <a:solidFill>
                            <a:srgbClr val="7030A0"/>
                          </a:solidFill>
                          <a:ea typeface="NanumSquare Bold"/>
                        </a:rPr>
                        <a:t>지원금액</a:t>
                      </a: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150,000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170,000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200,000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230,000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250,000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7899"/>
                        </a:lnSpc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7030A0"/>
                          </a:solidFill>
                          <a:latin typeface="NanumSquare Bold"/>
                        </a:rPr>
                        <a:t>290,000</a:t>
                      </a:r>
                      <a:endParaRPr lang="en-US" sz="1400" b="1" dirty="0">
                        <a:solidFill>
                          <a:srgbClr val="7030A0"/>
                        </a:solidFill>
                      </a:endParaRPr>
                    </a:p>
                  </a:txBody>
                  <a:tcPr marL="19050" marR="19050" marT="19050" marB="19050" anchor="ctr">
                    <a:lnL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23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237" cap="flat" cmpd="sng" algn="ctr">
                      <a:solidFill>
                        <a:srgbClr val="C2C2C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8" name="TextBox 18"/>
          <p:cNvSpPr txBox="1"/>
          <p:nvPr/>
        </p:nvSpPr>
        <p:spPr>
          <a:xfrm>
            <a:off x="736600" y="6781800"/>
            <a:ext cx="812800" cy="266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" b="0" i="0" u="none" strike="noStrike">
                <a:solidFill>
                  <a:srgbClr val="FFFFFF"/>
                </a:solidFill>
                <a:ea typeface="NanumSquare Bold"/>
              </a:rPr>
              <a:t>지원내용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714500" y="6808882"/>
            <a:ext cx="5702300" cy="25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  <a:buClr>
                <a:srgbClr val="514838"/>
              </a:buClr>
            </a:pPr>
            <a:r>
              <a:rPr lang="en-US" altLang="ko-KR" sz="1400" dirty="0">
                <a:solidFill>
                  <a:srgbClr val="514838"/>
                </a:solidFill>
                <a:ea typeface="NanumSquare Bold"/>
              </a:rPr>
              <a:t>  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지원금액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: </a:t>
            </a:r>
            <a:r>
              <a:rPr lang="ko-KR" sz="1400" b="0" i="0" u="none" strike="noStrike" dirty="0" err="1">
                <a:solidFill>
                  <a:srgbClr val="514838"/>
                </a:solidFill>
                <a:ea typeface="NanumSquare Bold"/>
              </a:rPr>
              <a:t>가구원수별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차등지원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/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최대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12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개월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83662" y="8066662"/>
            <a:ext cx="5702300" cy="2540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  <a:buClr>
                <a:srgbClr val="514838"/>
              </a:buClr>
            </a:pPr>
            <a:r>
              <a:rPr lang="en-US" altLang="ko-KR" sz="1400" b="0" i="0" u="none" strike="noStrike" dirty="0">
                <a:solidFill>
                  <a:srgbClr val="514838"/>
                </a:solidFill>
                <a:ea typeface="NanumSquare Bold"/>
              </a:rPr>
              <a:t>   </a:t>
            </a:r>
            <a:r>
              <a:rPr lang="en-US" altLang="ko-KR" sz="1400" dirty="0">
                <a:solidFill>
                  <a:srgbClr val="514838"/>
                </a:solidFill>
                <a:ea typeface="NanumSquare Bold"/>
              </a:rPr>
              <a:t>*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지급방법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: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매월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말일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대상자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계좌로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지급</a:t>
            </a: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332" y="8424862"/>
            <a:ext cx="927100" cy="292100"/>
          </a:xfrm>
          <a:prstGeom prst="rect">
            <a:avLst/>
          </a:prstGeom>
        </p:spPr>
      </p:pic>
      <p:sp>
        <p:nvSpPr>
          <p:cNvPr id="22" name="TextBox 22"/>
          <p:cNvSpPr txBox="1"/>
          <p:nvPr/>
        </p:nvSpPr>
        <p:spPr>
          <a:xfrm>
            <a:off x="673100" y="8338908"/>
            <a:ext cx="1041400" cy="478861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" b="0" i="0" u="none" strike="noStrike" dirty="0">
                <a:solidFill>
                  <a:srgbClr val="FFFFFF"/>
                </a:solidFill>
                <a:ea typeface="NanumSquare Bold"/>
              </a:rPr>
              <a:t>지원제외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917700" y="8415169"/>
            <a:ext cx="2908300" cy="27305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주거지원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대상자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중복지원</a:t>
            </a:r>
            <a:r>
              <a:rPr lang="en-US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불가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18303" y="8740496"/>
            <a:ext cx="6642100" cy="787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24499"/>
              </a:lnSpc>
            </a:pP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-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국민기초생활보장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생계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,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의료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,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주거급여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)</a:t>
            </a:r>
            <a:r>
              <a:rPr lang="ko-KR" sz="1400" b="0" i="0" u="none" strike="noStrike" dirty="0" err="1">
                <a:solidFill>
                  <a:srgbClr val="514838"/>
                </a:solidFill>
                <a:ea typeface="NanumSquare Bold"/>
              </a:rPr>
              <a:t>수급자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,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긴급복지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주거비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)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지원자</a:t>
            </a:r>
          </a:p>
          <a:p>
            <a:pPr lvl="0" algn="l">
              <a:lnSpc>
                <a:spcPct val="124499"/>
              </a:lnSpc>
            </a:pP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-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공공임대주택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국민임대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,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영구임대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,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매입임대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,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전세임대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등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)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거주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가구</a:t>
            </a:r>
          </a:p>
          <a:p>
            <a:pPr lvl="0" algn="l">
              <a:lnSpc>
                <a:spcPct val="124499"/>
              </a:lnSpc>
            </a:pP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- </a:t>
            </a:r>
            <a:r>
              <a:rPr lang="ko-KR" sz="1400" b="0" i="0" u="none" strike="noStrike" dirty="0" err="1">
                <a:solidFill>
                  <a:srgbClr val="514838"/>
                </a:solidFill>
                <a:ea typeface="NanumSquare Bold"/>
              </a:rPr>
              <a:t>사회주택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등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공공지원주택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입주자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137400" y="6972300"/>
            <a:ext cx="609600" cy="228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100" b="1" i="0" u="none" strike="noStrike" dirty="0">
                <a:solidFill>
                  <a:srgbClr val="000000"/>
                </a:solidFill>
                <a:latin typeface="NanumSquare Light"/>
              </a:rPr>
              <a:t>(</a:t>
            </a:r>
            <a:r>
              <a:rPr lang="ko-KR" sz="1100" b="1" i="0" u="none" strike="noStrike" dirty="0">
                <a:solidFill>
                  <a:srgbClr val="000000"/>
                </a:solidFill>
                <a:ea typeface="NanumSquare Light"/>
              </a:rPr>
              <a:t>단위</a:t>
            </a:r>
            <a:r>
              <a:rPr lang="en-US" sz="1100" b="1" i="0" u="none" strike="noStrike" dirty="0">
                <a:solidFill>
                  <a:srgbClr val="000000"/>
                </a:solidFill>
                <a:latin typeface="NanumSquare Light"/>
              </a:rPr>
              <a:t> : </a:t>
            </a:r>
            <a:r>
              <a:rPr lang="ko-KR" sz="1100" b="1" i="0" u="none" strike="noStrike" dirty="0">
                <a:solidFill>
                  <a:srgbClr val="000000"/>
                </a:solidFill>
                <a:ea typeface="NanumSquare Light"/>
              </a:rPr>
              <a:t>원</a:t>
            </a:r>
            <a:r>
              <a:rPr lang="en-US" sz="1100" b="1" i="0" u="none" strike="noStrike" dirty="0">
                <a:solidFill>
                  <a:srgbClr val="000000"/>
                </a:solidFill>
                <a:latin typeface="NanumSquare Light"/>
              </a:rPr>
              <a:t>)</a:t>
            </a: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00" y="9630485"/>
            <a:ext cx="927100" cy="2921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30900" y="190500"/>
            <a:ext cx="2336800" cy="5715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V="1">
            <a:off x="1260248" y="10681019"/>
            <a:ext cx="289152" cy="269875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41900" y="1016000"/>
            <a:ext cx="2425700" cy="2476500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65900" y="2184400"/>
            <a:ext cx="2286000" cy="2806700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>
            <a:off x="601224" y="9634110"/>
            <a:ext cx="1244600" cy="234396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500" b="0" i="0" u="none" strike="noStrike" dirty="0">
                <a:solidFill>
                  <a:srgbClr val="FFFFFF"/>
                </a:solidFill>
                <a:ea typeface="NanumSquare Bold"/>
              </a:rPr>
              <a:t>신청방법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687432" y="9628255"/>
            <a:ext cx="5996068" cy="234397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  <a:buClr>
                <a:srgbClr val="514838"/>
              </a:buClr>
            </a:pPr>
            <a:r>
              <a:rPr lang="en-US" altLang="ko-KR" sz="1400" b="0" i="0" u="none" strike="noStrike" dirty="0">
                <a:solidFill>
                  <a:srgbClr val="514838"/>
                </a:solidFill>
                <a:ea typeface="NanumSquare Bold"/>
              </a:rPr>
              <a:t>   *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신청장소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및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기</a:t>
            </a:r>
            <a:r>
              <a:rPr lang="ko-KR" altLang="en-US" sz="1400" b="0" i="0" u="none" strike="noStrike" dirty="0">
                <a:solidFill>
                  <a:srgbClr val="514838"/>
                </a:solidFill>
                <a:ea typeface="NanumSquare Bold"/>
              </a:rPr>
              <a:t>간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: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주소지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동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주민센터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/ 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연중</a:t>
            </a:r>
            <a:r>
              <a:rPr lang="en-US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수시</a:t>
            </a:r>
            <a:r>
              <a:rPr lang="en-US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예산범위</a:t>
            </a:r>
            <a:r>
              <a:rPr lang="en-US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내</a:t>
            </a:r>
            <a:r>
              <a:rPr lang="en-US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ea typeface="NanumSquare Bold"/>
              </a:rPr>
              <a:t>지원</a:t>
            </a:r>
            <a:r>
              <a:rPr lang="en-US" sz="1400" b="0" i="0" u="none" strike="noStrike" dirty="0">
                <a:solidFill>
                  <a:srgbClr val="514838"/>
                </a:solidFill>
                <a:highlight>
                  <a:srgbClr val="FEFCBB"/>
                </a:highlight>
                <a:latin typeface="NanumSquare Bold"/>
              </a:rPr>
              <a:t>)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685800" y="9940831"/>
            <a:ext cx="6997700" cy="520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  <a:buClr>
                <a:srgbClr val="514838"/>
              </a:buClr>
            </a:pPr>
            <a:r>
              <a:rPr lang="en-US" altLang="ko-KR" sz="1400" b="0" i="0" u="none" strike="noStrike" dirty="0">
                <a:solidFill>
                  <a:srgbClr val="514838"/>
                </a:solidFill>
                <a:ea typeface="NanumSquare Bold"/>
              </a:rPr>
              <a:t>   *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신청서류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: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신청서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및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 err="1">
                <a:solidFill>
                  <a:srgbClr val="514838"/>
                </a:solidFill>
                <a:ea typeface="NanumSquare Bold"/>
              </a:rPr>
              <a:t>금융동의서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주민센터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비치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) /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임대차계약서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(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확정일자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부여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필수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) /</a:t>
            </a:r>
          </a:p>
          <a:p>
            <a:pPr lvl="0" algn="l">
              <a:lnSpc>
                <a:spcPct val="116199"/>
              </a:lnSpc>
            </a:pP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                          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통장사본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및</a:t>
            </a:r>
            <a:r>
              <a:rPr lang="en-US" sz="1400" b="0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400" b="0" i="0" u="none" strike="noStrike" dirty="0">
                <a:solidFill>
                  <a:srgbClr val="514838"/>
                </a:solidFill>
                <a:ea typeface="NanumSquare Bold"/>
              </a:rPr>
              <a:t>신분증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3444875" y="10062490"/>
            <a:ext cx="3352800" cy="701863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※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조사과정에서</a:t>
            </a: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필요</a:t>
            </a: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시</a:t>
            </a: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추가서류</a:t>
            </a: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요구할</a:t>
            </a: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수</a:t>
            </a:r>
            <a:r>
              <a:rPr lang="en-US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latin typeface="NanumSquare Light"/>
              </a:rPr>
              <a:t> </a:t>
            </a:r>
            <a:r>
              <a:rPr lang="ko-KR" sz="1200" b="1" i="0" u="none" strike="noStrike" dirty="0">
                <a:solidFill>
                  <a:srgbClr val="000000"/>
                </a:solidFill>
                <a:highlight>
                  <a:srgbClr val="FEFCBB"/>
                </a:highlight>
                <a:ea typeface="NanumSquare Light"/>
              </a:rPr>
              <a:t>있음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1600200" y="10583190"/>
            <a:ext cx="5765800" cy="395715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116199"/>
              </a:lnSpc>
            </a:pPr>
            <a:r>
              <a:rPr lang="ko-KR" sz="1600" b="1" i="0" u="none" strike="noStrike" dirty="0">
                <a:solidFill>
                  <a:srgbClr val="514838"/>
                </a:solidFill>
                <a:ea typeface="NanumSquare Bold"/>
              </a:rPr>
              <a:t>문의처</a:t>
            </a:r>
            <a:r>
              <a:rPr lang="en-US" sz="1600" b="1" i="0" u="none" strike="noStrike" dirty="0">
                <a:solidFill>
                  <a:srgbClr val="514838"/>
                </a:solidFill>
                <a:latin typeface="NanumSquare Bold"/>
              </a:rPr>
              <a:t> : OOO</a:t>
            </a:r>
            <a:r>
              <a:rPr lang="ko-KR" sz="1600" b="1" i="0" u="none" strike="noStrike" dirty="0">
                <a:solidFill>
                  <a:srgbClr val="514838"/>
                </a:solidFill>
                <a:ea typeface="NanumSquare Bold"/>
              </a:rPr>
              <a:t>동</a:t>
            </a:r>
            <a:r>
              <a:rPr lang="en-US" sz="1600" b="1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1" i="0" u="none" strike="noStrike" dirty="0">
                <a:solidFill>
                  <a:srgbClr val="514838"/>
                </a:solidFill>
                <a:ea typeface="NanumSquare Bold"/>
              </a:rPr>
              <a:t>주민센터</a:t>
            </a:r>
            <a:r>
              <a:rPr lang="en-US" sz="1600" b="1" i="0" u="none" strike="noStrike" dirty="0">
                <a:solidFill>
                  <a:srgbClr val="514838"/>
                </a:solidFill>
                <a:latin typeface="NanumSquare Bold"/>
              </a:rPr>
              <a:t> OOO-0000 / </a:t>
            </a:r>
            <a:r>
              <a:rPr lang="ko-KR" sz="1600" b="1" i="0" u="none" strike="noStrike" dirty="0">
                <a:solidFill>
                  <a:srgbClr val="514838"/>
                </a:solidFill>
                <a:ea typeface="NanumSquare Bold"/>
              </a:rPr>
              <a:t>전주시청</a:t>
            </a:r>
            <a:r>
              <a:rPr lang="en-US" sz="1600" b="1" i="0" u="none" strike="noStrike" dirty="0">
                <a:solidFill>
                  <a:srgbClr val="514838"/>
                </a:solidFill>
                <a:latin typeface="NanumSquare Bold"/>
              </a:rPr>
              <a:t> </a:t>
            </a:r>
            <a:r>
              <a:rPr lang="ko-KR" sz="1600" b="1" i="0" u="none" strike="noStrike" dirty="0">
                <a:solidFill>
                  <a:srgbClr val="514838"/>
                </a:solidFill>
                <a:ea typeface="NanumSquare Bold"/>
              </a:rPr>
              <a:t>건축과</a:t>
            </a:r>
            <a:r>
              <a:rPr lang="en-US" sz="1600" b="1" i="0" u="none" strike="noStrike" dirty="0">
                <a:solidFill>
                  <a:srgbClr val="514838"/>
                </a:solidFill>
                <a:latin typeface="NanumSquare Bold"/>
              </a:rPr>
              <a:t> 281-2198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322</Words>
  <Application>Microsoft Office PowerPoint</Application>
  <PresentationFormat>사용자 지정</PresentationFormat>
  <Paragraphs>59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Calibri</vt:lpstr>
      <vt:lpstr>Arial</vt:lpstr>
      <vt:lpstr>NanumSquare Bold</vt:lpstr>
      <vt:lpstr>NanumSquare Light</vt:lpstr>
      <vt:lpstr>SEBANG Gothic OTF Bold</vt:lpstr>
      <vt:lpstr>Office Theme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13</cp:revision>
  <cp:lastPrinted>2026-01-22T08:34:44Z</cp:lastPrinted>
  <dcterms:created xsi:type="dcterms:W3CDTF">2006-08-16T00:00:00Z</dcterms:created>
  <dcterms:modified xsi:type="dcterms:W3CDTF">2026-01-22T08:35:11Z</dcterms:modified>
</cp:coreProperties>
</file>